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1"/>
    <p:sldMasterId id="2147483672" r:id="rId2"/>
  </p:sldMasterIdLst>
  <p:notesMasterIdLst>
    <p:notesMasterId r:id="rId58"/>
  </p:notesMasterIdLst>
  <p:handoutMasterIdLst>
    <p:handoutMasterId r:id="rId59"/>
  </p:handoutMasterIdLst>
  <p:sldIdLst>
    <p:sldId id="296" r:id="rId3"/>
    <p:sldId id="302" r:id="rId4"/>
    <p:sldId id="317" r:id="rId5"/>
    <p:sldId id="309" r:id="rId6"/>
    <p:sldId id="316" r:id="rId7"/>
    <p:sldId id="695" r:id="rId8"/>
    <p:sldId id="318" r:id="rId9"/>
    <p:sldId id="698" r:id="rId10"/>
    <p:sldId id="319" r:id="rId11"/>
    <p:sldId id="699" r:id="rId12"/>
    <p:sldId id="697" r:id="rId13"/>
    <p:sldId id="700" r:id="rId14"/>
    <p:sldId id="701" r:id="rId15"/>
    <p:sldId id="730" r:id="rId16"/>
    <p:sldId id="729" r:id="rId17"/>
    <p:sldId id="705" r:id="rId18"/>
    <p:sldId id="707" r:id="rId19"/>
    <p:sldId id="706" r:id="rId20"/>
    <p:sldId id="689" r:id="rId21"/>
    <p:sldId id="654" r:id="rId22"/>
    <p:sldId id="655" r:id="rId23"/>
    <p:sldId id="656" r:id="rId24"/>
    <p:sldId id="657" r:id="rId25"/>
    <p:sldId id="658" r:id="rId26"/>
    <p:sldId id="660" r:id="rId27"/>
    <p:sldId id="661" r:id="rId28"/>
    <p:sldId id="708" r:id="rId29"/>
    <p:sldId id="667" r:id="rId30"/>
    <p:sldId id="703" r:id="rId31"/>
    <p:sldId id="704" r:id="rId32"/>
    <p:sldId id="680" r:id="rId33"/>
    <p:sldId id="681" r:id="rId34"/>
    <p:sldId id="710" r:id="rId35"/>
    <p:sldId id="712" r:id="rId36"/>
    <p:sldId id="709" r:id="rId37"/>
    <p:sldId id="711" r:id="rId38"/>
    <p:sldId id="726" r:id="rId39"/>
    <p:sldId id="727" r:id="rId40"/>
    <p:sldId id="728" r:id="rId41"/>
    <p:sldId id="731" r:id="rId42"/>
    <p:sldId id="732" r:id="rId43"/>
    <p:sldId id="733" r:id="rId44"/>
    <p:sldId id="734" r:id="rId45"/>
    <p:sldId id="713" r:id="rId46"/>
    <p:sldId id="715" r:id="rId47"/>
    <p:sldId id="714" r:id="rId48"/>
    <p:sldId id="716" r:id="rId49"/>
    <p:sldId id="717" r:id="rId50"/>
    <p:sldId id="718" r:id="rId51"/>
    <p:sldId id="720" r:id="rId52"/>
    <p:sldId id="719" r:id="rId53"/>
    <p:sldId id="721" r:id="rId54"/>
    <p:sldId id="723" r:id="rId55"/>
    <p:sldId id="724" r:id="rId56"/>
    <p:sldId id="725" r:id="rId57"/>
  </p:sldIdLst>
  <p:sldSz cx="9144000" cy="6858000" type="screen4x3"/>
  <p:notesSz cx="6735763" cy="98663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4224">
          <p15:clr>
            <a:srgbClr val="A4A3A4"/>
          </p15:clr>
        </p15:guide>
        <p15:guide id="2" pos="2880">
          <p15:clr>
            <a:srgbClr val="A4A3A4"/>
          </p15:clr>
        </p15:guide>
      </p15:sldGuideLst>
    </p:ext>
    <p:ext uri="{2D200454-40CA-4A62-9FC3-DE9A4176ACB9}">
      <p15:notesGuideLst xmlns:p15="http://schemas.microsoft.com/office/powerpoint/2012/main">
        <p15:guide id="1" orient="horz" pos="3108">
          <p15:clr>
            <a:srgbClr val="A4A3A4"/>
          </p15:clr>
        </p15:guide>
        <p15:guide id="2" pos="21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1434"/>
    <a:srgbClr val="FF9966"/>
    <a:srgbClr val="028056"/>
    <a:srgbClr val="0000FF"/>
    <a:srgbClr val="578200"/>
    <a:srgbClr val="007976"/>
    <a:srgbClr val="006666"/>
    <a:srgbClr val="008080"/>
    <a:srgbClr val="0889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4" autoAdjust="0"/>
    <p:restoredTop sz="90192" autoAdjust="0"/>
  </p:normalViewPr>
  <p:slideViewPr>
    <p:cSldViewPr>
      <p:cViewPr varScale="1">
        <p:scale>
          <a:sx n="78" d="100"/>
          <a:sy n="78" d="100"/>
        </p:scale>
        <p:origin x="1330" y="58"/>
      </p:cViewPr>
      <p:guideLst>
        <p:guide orient="horz" pos="4224"/>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2208"/>
    </p:cViewPr>
  </p:sorterViewPr>
  <p:notesViewPr>
    <p:cSldViewPr>
      <p:cViewPr varScale="1">
        <p:scale>
          <a:sx n="62" d="100"/>
          <a:sy n="62" d="100"/>
        </p:scale>
        <p:origin x="-1722" y="-72"/>
      </p:cViewPr>
      <p:guideLst>
        <p:guide orient="horz" pos="3108"/>
        <p:guide pos="212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1417C3-E1D2-4BAA-A98C-BF7B1A3B34F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D3099AF2-BF7D-4C97-8143-4B7F0BDB592E}">
      <dgm:prSet/>
      <dgm:spPr/>
      <dgm:t>
        <a:bodyPr/>
        <a:lstStyle/>
        <a:p>
          <a:r>
            <a:rPr lang="en-US" altLang="zh-CN" b="1" dirty="0">
              <a:latin typeface="Times New Roman" panose="02020603050405020304" pitchFamily="18" charset="0"/>
              <a:cs typeface="Times New Roman" panose="02020603050405020304" pitchFamily="18" charset="0"/>
            </a:rPr>
            <a:t>Overview of OLS </a:t>
          </a:r>
          <a:endParaRPr lang="zh-CN" b="1" dirty="0">
            <a:latin typeface="Times New Roman" panose="02020603050405020304" pitchFamily="18" charset="0"/>
            <a:cs typeface="Times New Roman" panose="02020603050405020304" pitchFamily="18" charset="0"/>
          </a:endParaRPr>
        </a:p>
      </dgm:t>
    </dgm:pt>
    <dgm:pt modelId="{83773654-FD5B-4C24-B754-F112C6FB7417}" type="parTrans" cxnId="{FB37F1A7-A671-4985-BF93-17C38BB32EBF}">
      <dgm:prSet/>
      <dgm:spPr/>
      <dgm:t>
        <a:bodyPr/>
        <a:lstStyle/>
        <a:p>
          <a:endParaRPr lang="zh-CN" altLang="en-US"/>
        </a:p>
      </dgm:t>
    </dgm:pt>
    <dgm:pt modelId="{6C2026B9-5E8D-4222-A5D5-3B8D55C25D7A}" type="sibTrans" cxnId="{FB37F1A7-A671-4985-BF93-17C38BB32EBF}">
      <dgm:prSet/>
      <dgm:spPr/>
      <dgm:t>
        <a:bodyPr/>
        <a:lstStyle/>
        <a:p>
          <a:endParaRPr lang="zh-CN" altLang="en-US"/>
        </a:p>
      </dgm:t>
    </dgm:pt>
    <dgm:pt modelId="{7700860D-D463-46D3-A072-E5E40B02CC1D}">
      <dgm:prSet/>
      <dgm:spPr/>
      <dgm:t>
        <a:bodyPr/>
        <a:lstStyle/>
        <a:p>
          <a:r>
            <a:rPr lang="en-US" altLang="zh-CN" b="1" dirty="0">
              <a:latin typeface="Times New Roman" panose="02020603050405020304" pitchFamily="18" charset="0"/>
              <a:cs typeface="Times New Roman" panose="02020603050405020304" pitchFamily="18" charset="0"/>
            </a:rPr>
            <a:t>An Example</a:t>
          </a:r>
          <a:endParaRPr lang="zh-CN" b="1" dirty="0">
            <a:latin typeface="Times New Roman" panose="02020603050405020304" pitchFamily="18" charset="0"/>
            <a:cs typeface="Times New Roman" panose="02020603050405020304" pitchFamily="18" charset="0"/>
          </a:endParaRPr>
        </a:p>
      </dgm:t>
    </dgm:pt>
    <dgm:pt modelId="{D4C63197-D888-4653-83A1-34ECE19E77CE}" type="parTrans" cxnId="{0E842E4B-0872-4424-AA05-6603136B72F1}">
      <dgm:prSet/>
      <dgm:spPr/>
      <dgm:t>
        <a:bodyPr/>
        <a:lstStyle/>
        <a:p>
          <a:endParaRPr lang="zh-CN" altLang="en-US"/>
        </a:p>
      </dgm:t>
    </dgm:pt>
    <dgm:pt modelId="{EDF7D6E1-81D9-4FD1-AC4C-D519C140F390}" type="sibTrans" cxnId="{0E842E4B-0872-4424-AA05-6603136B72F1}">
      <dgm:prSet/>
      <dgm:spPr/>
      <dgm:t>
        <a:bodyPr/>
        <a:lstStyle/>
        <a:p>
          <a:endParaRPr lang="zh-CN" altLang="en-US"/>
        </a:p>
      </dgm:t>
    </dgm:pt>
    <dgm:pt modelId="{D0F4D7E4-1B34-44AF-A2D3-7F1C85ADB154}">
      <dgm:prSet/>
      <dgm:spPr/>
      <dgm:t>
        <a:bodyPr/>
        <a:lstStyle/>
        <a:p>
          <a:r>
            <a:rPr lang="en-US" altLang="zh-CN" b="1" dirty="0">
              <a:latin typeface="Times New Roman" panose="02020603050405020304" pitchFamily="18" charset="0"/>
              <a:cs typeface="Times New Roman" panose="02020603050405020304" pitchFamily="18" charset="0"/>
            </a:rPr>
            <a:t>Event Study Intro</a:t>
          </a:r>
          <a:endParaRPr lang="zh-CN" b="1" dirty="0">
            <a:latin typeface="Times New Roman" panose="02020603050405020304" pitchFamily="18" charset="0"/>
            <a:cs typeface="Times New Roman" panose="02020603050405020304" pitchFamily="18" charset="0"/>
          </a:endParaRPr>
        </a:p>
      </dgm:t>
    </dgm:pt>
    <dgm:pt modelId="{6F047828-F264-417A-8F7F-1516721048DA}" type="parTrans" cxnId="{D219949B-04D2-48F1-AA10-69CADD0E953F}">
      <dgm:prSet/>
      <dgm:spPr/>
      <dgm:t>
        <a:bodyPr/>
        <a:lstStyle/>
        <a:p>
          <a:endParaRPr lang="zh-CN" altLang="en-US"/>
        </a:p>
      </dgm:t>
    </dgm:pt>
    <dgm:pt modelId="{91284E98-C78E-4FAA-A25C-EF4A0F70911F}" type="sibTrans" cxnId="{D219949B-04D2-48F1-AA10-69CADD0E953F}">
      <dgm:prSet/>
      <dgm:spPr/>
      <dgm:t>
        <a:bodyPr/>
        <a:lstStyle/>
        <a:p>
          <a:endParaRPr lang="zh-CN" altLang="en-US"/>
        </a:p>
      </dgm:t>
    </dgm:pt>
    <dgm:pt modelId="{FB63CD7F-F15A-4158-8D0F-3BF4DF477032}">
      <dgm:prSet/>
      <dgm:spPr/>
      <dgm:t>
        <a:bodyPr/>
        <a:lstStyle/>
        <a:p>
          <a:r>
            <a:rPr lang="en-US" altLang="zh-CN" b="1">
              <a:latin typeface="Times New Roman" panose="02020603050405020304" pitchFamily="18" charset="0"/>
              <a:cs typeface="Times New Roman" panose="02020603050405020304" pitchFamily="18" charset="0"/>
            </a:rPr>
            <a:t>FAQ of OLS</a:t>
          </a:r>
          <a:endParaRPr lang="zh-CN" b="1" dirty="0">
            <a:latin typeface="Times New Roman" panose="02020603050405020304" pitchFamily="18" charset="0"/>
            <a:cs typeface="Times New Roman" panose="02020603050405020304" pitchFamily="18" charset="0"/>
          </a:endParaRPr>
        </a:p>
      </dgm:t>
    </dgm:pt>
    <dgm:pt modelId="{EF22E20C-306D-49B8-AB0C-D5A87F687EC4}" type="parTrans" cxnId="{50A58B52-C47B-44BD-B243-4A50C61E983F}">
      <dgm:prSet/>
      <dgm:spPr/>
      <dgm:t>
        <a:bodyPr/>
        <a:lstStyle/>
        <a:p>
          <a:endParaRPr lang="zh-CN" altLang="en-US"/>
        </a:p>
      </dgm:t>
    </dgm:pt>
    <dgm:pt modelId="{D830E117-1256-48E6-A678-15D9944798C9}" type="sibTrans" cxnId="{50A58B52-C47B-44BD-B243-4A50C61E983F}">
      <dgm:prSet/>
      <dgm:spPr/>
      <dgm:t>
        <a:bodyPr/>
        <a:lstStyle/>
        <a:p>
          <a:endParaRPr lang="zh-CN" altLang="en-US"/>
        </a:p>
      </dgm:t>
    </dgm:pt>
    <dgm:pt modelId="{3255545B-2379-46C2-AA2F-7572195EF4CD}" type="pres">
      <dgm:prSet presAssocID="{FD1417C3-E1D2-4BAA-A98C-BF7B1A3B34F3}" presName="linearFlow" presStyleCnt="0">
        <dgm:presLayoutVars>
          <dgm:dir/>
          <dgm:resizeHandles val="exact"/>
        </dgm:presLayoutVars>
      </dgm:prSet>
      <dgm:spPr/>
    </dgm:pt>
    <dgm:pt modelId="{8A411C8E-D897-4568-88D7-00B91A4797DA}" type="pres">
      <dgm:prSet presAssocID="{D3099AF2-BF7D-4C97-8143-4B7F0BDB592E}" presName="composite" presStyleCnt="0"/>
      <dgm:spPr/>
    </dgm:pt>
    <dgm:pt modelId="{95B166EC-D4A7-4021-B766-D36AA38B5DFD}" type="pres">
      <dgm:prSet presAssocID="{D3099AF2-BF7D-4C97-8143-4B7F0BDB592E}" presName="imgShp" presStyleLbl="fgImgPlace1" presStyleIdx="0" presStyleCnt="4"/>
      <dgm:spPr/>
    </dgm:pt>
    <dgm:pt modelId="{5D3C0D3C-AB04-4F89-8A03-9D69F76562DB}" type="pres">
      <dgm:prSet presAssocID="{D3099AF2-BF7D-4C97-8143-4B7F0BDB592E}" presName="txShp" presStyleLbl="node1" presStyleIdx="0" presStyleCnt="4">
        <dgm:presLayoutVars>
          <dgm:bulletEnabled val="1"/>
        </dgm:presLayoutVars>
      </dgm:prSet>
      <dgm:spPr/>
    </dgm:pt>
    <dgm:pt modelId="{0DC6E08F-FA30-4CC1-AF3E-890B0364FEAA}" type="pres">
      <dgm:prSet presAssocID="{6C2026B9-5E8D-4222-A5D5-3B8D55C25D7A}" presName="spacing" presStyleCnt="0"/>
      <dgm:spPr/>
    </dgm:pt>
    <dgm:pt modelId="{559F5F3E-4F0E-43D2-89EF-E3E8BACC151C}" type="pres">
      <dgm:prSet presAssocID="{FB63CD7F-F15A-4158-8D0F-3BF4DF477032}" presName="composite" presStyleCnt="0"/>
      <dgm:spPr/>
    </dgm:pt>
    <dgm:pt modelId="{D959F791-2910-4EDC-9CA3-455936A3A04F}" type="pres">
      <dgm:prSet presAssocID="{FB63CD7F-F15A-4158-8D0F-3BF4DF477032}" presName="imgShp" presStyleLbl="fgImgPlace1" presStyleIdx="1" presStyleCnt="4"/>
      <dgm:spPr/>
    </dgm:pt>
    <dgm:pt modelId="{1EF8358D-88F4-493B-98DB-9FADFC25860B}" type="pres">
      <dgm:prSet presAssocID="{FB63CD7F-F15A-4158-8D0F-3BF4DF477032}" presName="txShp" presStyleLbl="node1" presStyleIdx="1" presStyleCnt="4">
        <dgm:presLayoutVars>
          <dgm:bulletEnabled val="1"/>
        </dgm:presLayoutVars>
      </dgm:prSet>
      <dgm:spPr/>
    </dgm:pt>
    <dgm:pt modelId="{33169A94-CD98-4B6B-BF7C-0248B23E7D4C}" type="pres">
      <dgm:prSet presAssocID="{D830E117-1256-48E6-A678-15D9944798C9}" presName="spacing" presStyleCnt="0"/>
      <dgm:spPr/>
    </dgm:pt>
    <dgm:pt modelId="{A630E6B5-352D-4608-82C5-6F568B33AA18}" type="pres">
      <dgm:prSet presAssocID="{7700860D-D463-46D3-A072-E5E40B02CC1D}" presName="composite" presStyleCnt="0"/>
      <dgm:spPr/>
    </dgm:pt>
    <dgm:pt modelId="{41606174-A3AC-4E61-AA5C-CFE8CA7B0B9C}" type="pres">
      <dgm:prSet presAssocID="{7700860D-D463-46D3-A072-E5E40B02CC1D}" presName="imgShp" presStyleLbl="fgImgPlace1" presStyleIdx="2" presStyleCnt="4"/>
      <dgm:spPr/>
    </dgm:pt>
    <dgm:pt modelId="{FEFDB153-789B-48F3-958E-32019C50DDEE}" type="pres">
      <dgm:prSet presAssocID="{7700860D-D463-46D3-A072-E5E40B02CC1D}" presName="txShp" presStyleLbl="node1" presStyleIdx="2" presStyleCnt="4">
        <dgm:presLayoutVars>
          <dgm:bulletEnabled val="1"/>
        </dgm:presLayoutVars>
      </dgm:prSet>
      <dgm:spPr/>
    </dgm:pt>
    <dgm:pt modelId="{E95F7A5D-16A5-495C-A7EC-5D17A6CCC9AE}" type="pres">
      <dgm:prSet presAssocID="{EDF7D6E1-81D9-4FD1-AC4C-D519C140F390}" presName="spacing" presStyleCnt="0"/>
      <dgm:spPr/>
    </dgm:pt>
    <dgm:pt modelId="{11268B21-DA5C-4A08-A561-2934B42DC8CC}" type="pres">
      <dgm:prSet presAssocID="{D0F4D7E4-1B34-44AF-A2D3-7F1C85ADB154}" presName="composite" presStyleCnt="0"/>
      <dgm:spPr/>
    </dgm:pt>
    <dgm:pt modelId="{35E2BDB7-D6B9-4FCC-8AD8-FDE17163C330}" type="pres">
      <dgm:prSet presAssocID="{D0F4D7E4-1B34-44AF-A2D3-7F1C85ADB154}" presName="imgShp" presStyleLbl="fgImgPlace1" presStyleIdx="3" presStyleCnt="4"/>
      <dgm:spPr/>
    </dgm:pt>
    <dgm:pt modelId="{98C50CA3-2E42-42AA-9861-17E40A39FC56}" type="pres">
      <dgm:prSet presAssocID="{D0F4D7E4-1B34-44AF-A2D3-7F1C85ADB154}" presName="txShp" presStyleLbl="node1" presStyleIdx="3" presStyleCnt="4">
        <dgm:presLayoutVars>
          <dgm:bulletEnabled val="1"/>
        </dgm:presLayoutVars>
      </dgm:prSet>
      <dgm:spPr/>
    </dgm:pt>
  </dgm:ptLst>
  <dgm:cxnLst>
    <dgm:cxn modelId="{46D82045-62E6-4A95-B7C0-DBFFD960BE93}" type="presOf" srcId="{FD1417C3-E1D2-4BAA-A98C-BF7B1A3B34F3}" destId="{3255545B-2379-46C2-AA2F-7572195EF4CD}" srcOrd="0" destOrd="0" presId="urn:microsoft.com/office/officeart/2005/8/layout/vList3"/>
    <dgm:cxn modelId="{0E842E4B-0872-4424-AA05-6603136B72F1}" srcId="{FD1417C3-E1D2-4BAA-A98C-BF7B1A3B34F3}" destId="{7700860D-D463-46D3-A072-E5E40B02CC1D}" srcOrd="2" destOrd="0" parTransId="{D4C63197-D888-4653-83A1-34ECE19E77CE}" sibTransId="{EDF7D6E1-81D9-4FD1-AC4C-D519C140F390}"/>
    <dgm:cxn modelId="{50A58B52-C47B-44BD-B243-4A50C61E983F}" srcId="{FD1417C3-E1D2-4BAA-A98C-BF7B1A3B34F3}" destId="{FB63CD7F-F15A-4158-8D0F-3BF4DF477032}" srcOrd="1" destOrd="0" parTransId="{EF22E20C-306D-49B8-AB0C-D5A87F687EC4}" sibTransId="{D830E117-1256-48E6-A678-15D9944798C9}"/>
    <dgm:cxn modelId="{D219949B-04D2-48F1-AA10-69CADD0E953F}" srcId="{FD1417C3-E1D2-4BAA-A98C-BF7B1A3B34F3}" destId="{D0F4D7E4-1B34-44AF-A2D3-7F1C85ADB154}" srcOrd="3" destOrd="0" parTransId="{6F047828-F264-417A-8F7F-1516721048DA}" sibTransId="{91284E98-C78E-4FAA-A25C-EF4A0F70911F}"/>
    <dgm:cxn modelId="{FB37F1A7-A671-4985-BF93-17C38BB32EBF}" srcId="{FD1417C3-E1D2-4BAA-A98C-BF7B1A3B34F3}" destId="{D3099AF2-BF7D-4C97-8143-4B7F0BDB592E}" srcOrd="0" destOrd="0" parTransId="{83773654-FD5B-4C24-B754-F112C6FB7417}" sibTransId="{6C2026B9-5E8D-4222-A5D5-3B8D55C25D7A}"/>
    <dgm:cxn modelId="{99B878AE-5593-4D3B-8D65-08B68F11B3B2}" type="presOf" srcId="{D3099AF2-BF7D-4C97-8143-4B7F0BDB592E}" destId="{5D3C0D3C-AB04-4F89-8A03-9D69F76562DB}" srcOrd="0" destOrd="0" presId="urn:microsoft.com/office/officeart/2005/8/layout/vList3"/>
    <dgm:cxn modelId="{9CCA8DB5-C063-4135-BD9C-4388B9215EAD}" type="presOf" srcId="{D0F4D7E4-1B34-44AF-A2D3-7F1C85ADB154}" destId="{98C50CA3-2E42-42AA-9861-17E40A39FC56}" srcOrd="0" destOrd="0" presId="urn:microsoft.com/office/officeart/2005/8/layout/vList3"/>
    <dgm:cxn modelId="{135421DD-172B-4EFE-B87C-757CF327B69F}" type="presOf" srcId="{FB63CD7F-F15A-4158-8D0F-3BF4DF477032}" destId="{1EF8358D-88F4-493B-98DB-9FADFC25860B}" srcOrd="0" destOrd="0" presId="urn:microsoft.com/office/officeart/2005/8/layout/vList3"/>
    <dgm:cxn modelId="{5E1453ED-F381-4363-807C-72A144D6F04B}" type="presOf" srcId="{7700860D-D463-46D3-A072-E5E40B02CC1D}" destId="{FEFDB153-789B-48F3-958E-32019C50DDEE}" srcOrd="0" destOrd="0" presId="urn:microsoft.com/office/officeart/2005/8/layout/vList3"/>
    <dgm:cxn modelId="{4E9342F3-01BD-4F78-92AB-5281362E1544}" type="presParOf" srcId="{3255545B-2379-46C2-AA2F-7572195EF4CD}" destId="{8A411C8E-D897-4568-88D7-00B91A4797DA}" srcOrd="0" destOrd="0" presId="urn:microsoft.com/office/officeart/2005/8/layout/vList3"/>
    <dgm:cxn modelId="{DE292701-E21A-446D-8313-206481F4B82F}" type="presParOf" srcId="{8A411C8E-D897-4568-88D7-00B91A4797DA}" destId="{95B166EC-D4A7-4021-B766-D36AA38B5DFD}" srcOrd="0" destOrd="0" presId="urn:microsoft.com/office/officeart/2005/8/layout/vList3"/>
    <dgm:cxn modelId="{52417B21-09AA-4D73-BF9F-6DE4EFC47AA4}" type="presParOf" srcId="{8A411C8E-D897-4568-88D7-00B91A4797DA}" destId="{5D3C0D3C-AB04-4F89-8A03-9D69F76562DB}" srcOrd="1" destOrd="0" presId="urn:microsoft.com/office/officeart/2005/8/layout/vList3"/>
    <dgm:cxn modelId="{B4D67C8E-9CD1-4035-87E4-56A248DBF15A}" type="presParOf" srcId="{3255545B-2379-46C2-AA2F-7572195EF4CD}" destId="{0DC6E08F-FA30-4CC1-AF3E-890B0364FEAA}" srcOrd="1" destOrd="0" presId="urn:microsoft.com/office/officeart/2005/8/layout/vList3"/>
    <dgm:cxn modelId="{335D5505-6AFD-4C10-B6B2-B288772F9F14}" type="presParOf" srcId="{3255545B-2379-46C2-AA2F-7572195EF4CD}" destId="{559F5F3E-4F0E-43D2-89EF-E3E8BACC151C}" srcOrd="2" destOrd="0" presId="urn:microsoft.com/office/officeart/2005/8/layout/vList3"/>
    <dgm:cxn modelId="{6314BC9B-90B6-4124-8B2D-0509B8C7AB5C}" type="presParOf" srcId="{559F5F3E-4F0E-43D2-89EF-E3E8BACC151C}" destId="{D959F791-2910-4EDC-9CA3-455936A3A04F}" srcOrd="0" destOrd="0" presId="urn:microsoft.com/office/officeart/2005/8/layout/vList3"/>
    <dgm:cxn modelId="{CC32DA9E-BDE7-4A0B-AADD-046E9BC6CE69}" type="presParOf" srcId="{559F5F3E-4F0E-43D2-89EF-E3E8BACC151C}" destId="{1EF8358D-88F4-493B-98DB-9FADFC25860B}" srcOrd="1" destOrd="0" presId="urn:microsoft.com/office/officeart/2005/8/layout/vList3"/>
    <dgm:cxn modelId="{2104E211-47F5-4497-9FAF-DDBCC5C4F980}" type="presParOf" srcId="{3255545B-2379-46C2-AA2F-7572195EF4CD}" destId="{33169A94-CD98-4B6B-BF7C-0248B23E7D4C}" srcOrd="3" destOrd="0" presId="urn:microsoft.com/office/officeart/2005/8/layout/vList3"/>
    <dgm:cxn modelId="{F02DC54B-A17D-4095-93B4-EB462971430A}" type="presParOf" srcId="{3255545B-2379-46C2-AA2F-7572195EF4CD}" destId="{A630E6B5-352D-4608-82C5-6F568B33AA18}" srcOrd="4" destOrd="0" presId="urn:microsoft.com/office/officeart/2005/8/layout/vList3"/>
    <dgm:cxn modelId="{9C2C7B2F-7162-466E-B568-D2F8C3ADD1AD}" type="presParOf" srcId="{A630E6B5-352D-4608-82C5-6F568B33AA18}" destId="{41606174-A3AC-4E61-AA5C-CFE8CA7B0B9C}" srcOrd="0" destOrd="0" presId="urn:microsoft.com/office/officeart/2005/8/layout/vList3"/>
    <dgm:cxn modelId="{8873D746-EF72-419E-A958-36A9F6F1ABB5}" type="presParOf" srcId="{A630E6B5-352D-4608-82C5-6F568B33AA18}" destId="{FEFDB153-789B-48F3-958E-32019C50DDEE}" srcOrd="1" destOrd="0" presId="urn:microsoft.com/office/officeart/2005/8/layout/vList3"/>
    <dgm:cxn modelId="{92689205-702B-4BAD-9990-668E8702B9C3}" type="presParOf" srcId="{3255545B-2379-46C2-AA2F-7572195EF4CD}" destId="{E95F7A5D-16A5-495C-A7EC-5D17A6CCC9AE}" srcOrd="5" destOrd="0" presId="urn:microsoft.com/office/officeart/2005/8/layout/vList3"/>
    <dgm:cxn modelId="{F8DF38B1-1117-47C3-9331-E15EB4B8BED0}" type="presParOf" srcId="{3255545B-2379-46C2-AA2F-7572195EF4CD}" destId="{11268B21-DA5C-4A08-A561-2934B42DC8CC}" srcOrd="6" destOrd="0" presId="urn:microsoft.com/office/officeart/2005/8/layout/vList3"/>
    <dgm:cxn modelId="{FC9C61F7-8E33-4F45-B463-3E1B241DAD57}" type="presParOf" srcId="{11268B21-DA5C-4A08-A561-2934B42DC8CC}" destId="{35E2BDB7-D6B9-4FCC-8AD8-FDE17163C330}" srcOrd="0" destOrd="0" presId="urn:microsoft.com/office/officeart/2005/8/layout/vList3"/>
    <dgm:cxn modelId="{10ED7CCB-BF6A-43AD-A064-D1B941D99888}" type="presParOf" srcId="{11268B21-DA5C-4A08-A561-2934B42DC8CC}" destId="{98C50CA3-2E42-42AA-9861-17E40A39FC56}"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9B328A-9A6D-4376-9E84-6BD447779ED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8EDC5DAF-9CFF-45DC-9DFF-25AEAAED729C}">
      <dgm:prSet custT="1"/>
      <dgm:spPr/>
      <dgm:t>
        <a:bodyPr/>
        <a:lstStyle/>
        <a:p>
          <a:r>
            <a:rPr lang="en-US" sz="1400" b="1" dirty="0">
              <a:latin typeface="Times New Roman" panose="02020603050405020304" pitchFamily="18" charset="0"/>
              <a:cs typeface="Times New Roman" panose="02020603050405020304" pitchFamily="18" charset="0"/>
            </a:rPr>
            <a:t>1. What does literature often control for</a:t>
          </a:r>
          <a:r>
            <a:rPr lang="zh-CN" sz="1400" b="1" dirty="0">
              <a:latin typeface="Times New Roman" panose="02020603050405020304" pitchFamily="18" charset="0"/>
              <a:cs typeface="Times New Roman" panose="02020603050405020304" pitchFamily="18" charset="0"/>
            </a:rPr>
            <a:t>？</a:t>
          </a:r>
          <a:r>
            <a:rPr lang="en-US" sz="1400" b="1" dirty="0">
              <a:latin typeface="Times New Roman" panose="02020603050405020304" pitchFamily="18" charset="0"/>
              <a:cs typeface="Times New Roman" panose="02020603050405020304" pitchFamily="18" charset="0"/>
            </a:rPr>
            <a:t> </a:t>
          </a:r>
          <a:endParaRPr lang="zh-CN" sz="1400" b="1" dirty="0">
            <a:latin typeface="Times New Roman" panose="02020603050405020304" pitchFamily="18" charset="0"/>
            <a:cs typeface="Times New Roman" panose="02020603050405020304" pitchFamily="18" charset="0"/>
          </a:endParaRPr>
        </a:p>
      </dgm:t>
    </dgm:pt>
    <dgm:pt modelId="{E4A66D0D-B44A-4DFC-B6DA-5085A9249152}" type="parTrans" cxnId="{ED6617A6-2D79-47F8-BAA4-A45471A06334}">
      <dgm:prSet/>
      <dgm:spPr/>
      <dgm:t>
        <a:bodyPr/>
        <a:lstStyle/>
        <a:p>
          <a:endParaRPr lang="zh-CN" altLang="en-US"/>
        </a:p>
      </dgm:t>
    </dgm:pt>
    <dgm:pt modelId="{03275487-A38C-40EC-B4A7-2B8B320DF325}" type="sibTrans" cxnId="{ED6617A6-2D79-47F8-BAA4-A45471A06334}">
      <dgm:prSet/>
      <dgm:spPr/>
      <dgm:t>
        <a:bodyPr/>
        <a:lstStyle/>
        <a:p>
          <a:endParaRPr lang="zh-CN" altLang="en-US"/>
        </a:p>
      </dgm:t>
    </dgm:pt>
    <dgm:pt modelId="{0EC19728-49A7-4C39-9D75-328A6EB44007}">
      <dgm:prSet custT="1"/>
      <dgm:spPr/>
      <dgm:t>
        <a:bodyPr/>
        <a:lstStyle/>
        <a:p>
          <a:r>
            <a:rPr lang="en-US" sz="1400" b="1">
              <a:latin typeface="Times New Roman" panose="02020603050405020304" pitchFamily="18" charset="0"/>
              <a:cs typeface="Times New Roman" panose="02020603050405020304" pitchFamily="18" charset="0"/>
            </a:rPr>
            <a:t>2. Winsorize the data</a:t>
          </a:r>
          <a:endParaRPr lang="zh-CN" sz="1400" b="1">
            <a:latin typeface="Times New Roman" panose="02020603050405020304" pitchFamily="18" charset="0"/>
            <a:cs typeface="Times New Roman" panose="02020603050405020304" pitchFamily="18" charset="0"/>
          </a:endParaRPr>
        </a:p>
      </dgm:t>
    </dgm:pt>
    <dgm:pt modelId="{7DB7691A-DD3B-4DBE-AA89-D357CFA99EA1}" type="parTrans" cxnId="{94D66053-78EC-4278-8AC8-C7E820AFF308}">
      <dgm:prSet/>
      <dgm:spPr/>
      <dgm:t>
        <a:bodyPr/>
        <a:lstStyle/>
        <a:p>
          <a:endParaRPr lang="zh-CN" altLang="en-US"/>
        </a:p>
      </dgm:t>
    </dgm:pt>
    <dgm:pt modelId="{5712F048-D1C0-4928-A9AD-1E1AE9DB03B5}" type="sibTrans" cxnId="{94D66053-78EC-4278-8AC8-C7E820AFF308}">
      <dgm:prSet/>
      <dgm:spPr/>
      <dgm:t>
        <a:bodyPr/>
        <a:lstStyle/>
        <a:p>
          <a:endParaRPr lang="zh-CN" altLang="en-US"/>
        </a:p>
      </dgm:t>
    </dgm:pt>
    <dgm:pt modelId="{79B83388-4341-4829-9CDD-814A19C27AF4}">
      <dgm:prSet custT="1"/>
      <dgm:spPr/>
      <dgm:t>
        <a:bodyPr/>
        <a:lstStyle/>
        <a:p>
          <a:r>
            <a:rPr lang="en-US" sz="1400" b="1" dirty="0">
              <a:latin typeface="Times New Roman" panose="02020603050405020304" pitchFamily="18" charset="0"/>
              <a:cs typeface="Times New Roman" panose="02020603050405020304" pitchFamily="18" charset="0"/>
            </a:rPr>
            <a:t>3. VIF</a:t>
          </a:r>
          <a:endParaRPr lang="zh-CN" sz="1400" b="1" dirty="0">
            <a:latin typeface="Times New Roman" panose="02020603050405020304" pitchFamily="18" charset="0"/>
            <a:cs typeface="Times New Roman" panose="02020603050405020304" pitchFamily="18" charset="0"/>
          </a:endParaRPr>
        </a:p>
      </dgm:t>
    </dgm:pt>
    <dgm:pt modelId="{8FDE4FF7-F664-491D-A13E-7327628193D4}" type="parTrans" cxnId="{33FC4AB5-AD96-4A04-A1B5-6E3D6B58E71E}">
      <dgm:prSet/>
      <dgm:spPr/>
      <dgm:t>
        <a:bodyPr/>
        <a:lstStyle/>
        <a:p>
          <a:endParaRPr lang="zh-CN" altLang="en-US"/>
        </a:p>
      </dgm:t>
    </dgm:pt>
    <dgm:pt modelId="{8407C420-E8B1-48E4-B4D8-8DDDAC965477}" type="sibTrans" cxnId="{33FC4AB5-AD96-4A04-A1B5-6E3D6B58E71E}">
      <dgm:prSet/>
      <dgm:spPr/>
      <dgm:t>
        <a:bodyPr/>
        <a:lstStyle/>
        <a:p>
          <a:endParaRPr lang="zh-CN" altLang="en-US"/>
        </a:p>
      </dgm:t>
    </dgm:pt>
    <dgm:pt modelId="{5405B663-1A58-4FA0-B759-07E67957176B}">
      <dgm:prSet custT="1"/>
      <dgm:spPr/>
      <dgm:t>
        <a:bodyPr/>
        <a:lstStyle/>
        <a:p>
          <a:r>
            <a:rPr lang="en-US" sz="1400" b="1" dirty="0">
              <a:latin typeface="Times New Roman" panose="02020603050405020304" pitchFamily="18" charset="0"/>
              <a:cs typeface="Times New Roman" panose="02020603050405020304" pitchFamily="18" charset="0"/>
            </a:rPr>
            <a:t>4. OLS</a:t>
          </a:r>
          <a:endParaRPr lang="zh-CN" sz="1400" b="1" dirty="0">
            <a:latin typeface="Times New Roman" panose="02020603050405020304" pitchFamily="18" charset="0"/>
            <a:cs typeface="Times New Roman" panose="02020603050405020304" pitchFamily="18" charset="0"/>
          </a:endParaRPr>
        </a:p>
      </dgm:t>
    </dgm:pt>
    <dgm:pt modelId="{EA888932-4327-4597-B709-D7EAD3D604A8}" type="parTrans" cxnId="{A8D29C7B-F2E7-40F4-B232-1AC137A11748}">
      <dgm:prSet/>
      <dgm:spPr/>
      <dgm:t>
        <a:bodyPr/>
        <a:lstStyle/>
        <a:p>
          <a:endParaRPr lang="zh-CN" altLang="en-US"/>
        </a:p>
      </dgm:t>
    </dgm:pt>
    <dgm:pt modelId="{E1E58B4E-EE3D-41A8-A37A-2973DC42D9E1}" type="sibTrans" cxnId="{A8D29C7B-F2E7-40F4-B232-1AC137A11748}">
      <dgm:prSet/>
      <dgm:spPr/>
      <dgm:t>
        <a:bodyPr/>
        <a:lstStyle/>
        <a:p>
          <a:endParaRPr lang="zh-CN" altLang="en-US"/>
        </a:p>
      </dgm:t>
    </dgm:pt>
    <dgm:pt modelId="{692047DF-992B-4FA1-BFB6-82ABF1D2F65D}" type="pres">
      <dgm:prSet presAssocID="{AD9B328A-9A6D-4376-9E84-6BD447779EDE}" presName="linearFlow" presStyleCnt="0">
        <dgm:presLayoutVars>
          <dgm:dir/>
          <dgm:resizeHandles val="exact"/>
        </dgm:presLayoutVars>
      </dgm:prSet>
      <dgm:spPr/>
    </dgm:pt>
    <dgm:pt modelId="{CEABBFCA-A97A-4831-B059-B8B6DE0E829A}" type="pres">
      <dgm:prSet presAssocID="{8EDC5DAF-9CFF-45DC-9DFF-25AEAAED729C}" presName="composite" presStyleCnt="0"/>
      <dgm:spPr/>
    </dgm:pt>
    <dgm:pt modelId="{8F04B1A1-BE5B-49ED-AA81-52E2A5878D1C}" type="pres">
      <dgm:prSet presAssocID="{8EDC5DAF-9CFF-45DC-9DFF-25AEAAED729C}" presName="imgShp" presStyleLbl="fgImgPlace1" presStyleIdx="0" presStyleCnt="4"/>
      <dgm:spPr/>
    </dgm:pt>
    <dgm:pt modelId="{33E2A9F9-E4D5-4F27-A144-596826AD1243}" type="pres">
      <dgm:prSet presAssocID="{8EDC5DAF-9CFF-45DC-9DFF-25AEAAED729C}" presName="txShp" presStyleLbl="node1" presStyleIdx="0" presStyleCnt="4">
        <dgm:presLayoutVars>
          <dgm:bulletEnabled val="1"/>
        </dgm:presLayoutVars>
      </dgm:prSet>
      <dgm:spPr/>
    </dgm:pt>
    <dgm:pt modelId="{804AA113-ED4C-44D3-8F51-120CE38E51D7}" type="pres">
      <dgm:prSet presAssocID="{03275487-A38C-40EC-B4A7-2B8B320DF325}" presName="spacing" presStyleCnt="0"/>
      <dgm:spPr/>
    </dgm:pt>
    <dgm:pt modelId="{142FA76F-AE7F-4BBB-BDCD-F0A841CD9310}" type="pres">
      <dgm:prSet presAssocID="{0EC19728-49A7-4C39-9D75-328A6EB44007}" presName="composite" presStyleCnt="0"/>
      <dgm:spPr/>
    </dgm:pt>
    <dgm:pt modelId="{40F2BCE5-F088-4D1E-9EF5-14B3CB553F3E}" type="pres">
      <dgm:prSet presAssocID="{0EC19728-49A7-4C39-9D75-328A6EB44007}" presName="imgShp" presStyleLbl="fgImgPlace1" presStyleIdx="1" presStyleCnt="4"/>
      <dgm:spPr/>
    </dgm:pt>
    <dgm:pt modelId="{5FC4AD0C-1558-4C5B-B9CB-94477FB50866}" type="pres">
      <dgm:prSet presAssocID="{0EC19728-49A7-4C39-9D75-328A6EB44007}" presName="txShp" presStyleLbl="node1" presStyleIdx="1" presStyleCnt="4">
        <dgm:presLayoutVars>
          <dgm:bulletEnabled val="1"/>
        </dgm:presLayoutVars>
      </dgm:prSet>
      <dgm:spPr/>
    </dgm:pt>
    <dgm:pt modelId="{45FB60AF-0B43-4D77-A8A1-2670284B87E5}" type="pres">
      <dgm:prSet presAssocID="{5712F048-D1C0-4928-A9AD-1E1AE9DB03B5}" presName="spacing" presStyleCnt="0"/>
      <dgm:spPr/>
    </dgm:pt>
    <dgm:pt modelId="{C9060660-40F2-4A98-8504-E4B5756890F2}" type="pres">
      <dgm:prSet presAssocID="{79B83388-4341-4829-9CDD-814A19C27AF4}" presName="composite" presStyleCnt="0"/>
      <dgm:spPr/>
    </dgm:pt>
    <dgm:pt modelId="{172AE4DF-21A5-48FA-8E3E-70083CCCB59C}" type="pres">
      <dgm:prSet presAssocID="{79B83388-4341-4829-9CDD-814A19C27AF4}" presName="imgShp" presStyleLbl="fgImgPlace1" presStyleIdx="2" presStyleCnt="4"/>
      <dgm:spPr/>
    </dgm:pt>
    <dgm:pt modelId="{5B627501-DD5F-4AEE-9101-3E903355EA7E}" type="pres">
      <dgm:prSet presAssocID="{79B83388-4341-4829-9CDD-814A19C27AF4}" presName="txShp" presStyleLbl="node1" presStyleIdx="2" presStyleCnt="4">
        <dgm:presLayoutVars>
          <dgm:bulletEnabled val="1"/>
        </dgm:presLayoutVars>
      </dgm:prSet>
      <dgm:spPr/>
    </dgm:pt>
    <dgm:pt modelId="{B3F1194A-7E29-4DDA-8737-5222E4FDFFDA}" type="pres">
      <dgm:prSet presAssocID="{8407C420-E8B1-48E4-B4D8-8DDDAC965477}" presName="spacing" presStyleCnt="0"/>
      <dgm:spPr/>
    </dgm:pt>
    <dgm:pt modelId="{DE400CE8-8BB7-41A5-9486-B6447C6F5E3B}" type="pres">
      <dgm:prSet presAssocID="{5405B663-1A58-4FA0-B759-07E67957176B}" presName="composite" presStyleCnt="0"/>
      <dgm:spPr/>
    </dgm:pt>
    <dgm:pt modelId="{452C48BE-9EBD-4B62-9FE2-3E566D2F19F5}" type="pres">
      <dgm:prSet presAssocID="{5405B663-1A58-4FA0-B759-07E67957176B}" presName="imgShp" presStyleLbl="fgImgPlace1" presStyleIdx="3" presStyleCnt="4"/>
      <dgm:spPr/>
    </dgm:pt>
    <dgm:pt modelId="{DCC07515-2C15-4547-B67A-35C95A33FF54}" type="pres">
      <dgm:prSet presAssocID="{5405B663-1A58-4FA0-B759-07E67957176B}" presName="txShp" presStyleLbl="node1" presStyleIdx="3" presStyleCnt="4">
        <dgm:presLayoutVars>
          <dgm:bulletEnabled val="1"/>
        </dgm:presLayoutVars>
      </dgm:prSet>
      <dgm:spPr/>
    </dgm:pt>
  </dgm:ptLst>
  <dgm:cxnLst>
    <dgm:cxn modelId="{60B7F22E-84BF-4561-B198-BA513FC82CFC}" type="presOf" srcId="{AD9B328A-9A6D-4376-9E84-6BD447779EDE}" destId="{692047DF-992B-4FA1-BFB6-82ABF1D2F65D}" srcOrd="0" destOrd="0" presId="urn:microsoft.com/office/officeart/2005/8/layout/vList3"/>
    <dgm:cxn modelId="{B0E63D5B-8E27-4776-95A3-A2CAADFBD0F7}" type="presOf" srcId="{8EDC5DAF-9CFF-45DC-9DFF-25AEAAED729C}" destId="{33E2A9F9-E4D5-4F27-A144-596826AD1243}" srcOrd="0" destOrd="0" presId="urn:microsoft.com/office/officeart/2005/8/layout/vList3"/>
    <dgm:cxn modelId="{20BBF944-CCD3-4FEF-95DA-A22124584E27}" type="presOf" srcId="{5405B663-1A58-4FA0-B759-07E67957176B}" destId="{DCC07515-2C15-4547-B67A-35C95A33FF54}" srcOrd="0" destOrd="0" presId="urn:microsoft.com/office/officeart/2005/8/layout/vList3"/>
    <dgm:cxn modelId="{94D66053-78EC-4278-8AC8-C7E820AFF308}" srcId="{AD9B328A-9A6D-4376-9E84-6BD447779EDE}" destId="{0EC19728-49A7-4C39-9D75-328A6EB44007}" srcOrd="1" destOrd="0" parTransId="{7DB7691A-DD3B-4DBE-AA89-D357CFA99EA1}" sibTransId="{5712F048-D1C0-4928-A9AD-1E1AE9DB03B5}"/>
    <dgm:cxn modelId="{A8D29C7B-F2E7-40F4-B232-1AC137A11748}" srcId="{AD9B328A-9A6D-4376-9E84-6BD447779EDE}" destId="{5405B663-1A58-4FA0-B759-07E67957176B}" srcOrd="3" destOrd="0" parTransId="{EA888932-4327-4597-B709-D7EAD3D604A8}" sibTransId="{E1E58B4E-EE3D-41A8-A37A-2973DC42D9E1}"/>
    <dgm:cxn modelId="{ED6617A6-2D79-47F8-BAA4-A45471A06334}" srcId="{AD9B328A-9A6D-4376-9E84-6BD447779EDE}" destId="{8EDC5DAF-9CFF-45DC-9DFF-25AEAAED729C}" srcOrd="0" destOrd="0" parTransId="{E4A66D0D-B44A-4DFC-B6DA-5085A9249152}" sibTransId="{03275487-A38C-40EC-B4A7-2B8B320DF325}"/>
    <dgm:cxn modelId="{33FC4AB5-AD96-4A04-A1B5-6E3D6B58E71E}" srcId="{AD9B328A-9A6D-4376-9E84-6BD447779EDE}" destId="{79B83388-4341-4829-9CDD-814A19C27AF4}" srcOrd="2" destOrd="0" parTransId="{8FDE4FF7-F664-491D-A13E-7327628193D4}" sibTransId="{8407C420-E8B1-48E4-B4D8-8DDDAC965477}"/>
    <dgm:cxn modelId="{873426C9-CF4D-4E46-8D02-09EEB49A7C82}" type="presOf" srcId="{0EC19728-49A7-4C39-9D75-328A6EB44007}" destId="{5FC4AD0C-1558-4C5B-B9CB-94477FB50866}" srcOrd="0" destOrd="0" presId="urn:microsoft.com/office/officeart/2005/8/layout/vList3"/>
    <dgm:cxn modelId="{057465DC-43CD-4625-8B6C-6AEF2E4F9F73}" type="presOf" srcId="{79B83388-4341-4829-9CDD-814A19C27AF4}" destId="{5B627501-DD5F-4AEE-9101-3E903355EA7E}" srcOrd="0" destOrd="0" presId="urn:microsoft.com/office/officeart/2005/8/layout/vList3"/>
    <dgm:cxn modelId="{78198C3D-E53B-41A1-9211-DB53DB0894F5}" type="presParOf" srcId="{692047DF-992B-4FA1-BFB6-82ABF1D2F65D}" destId="{CEABBFCA-A97A-4831-B059-B8B6DE0E829A}" srcOrd="0" destOrd="0" presId="urn:microsoft.com/office/officeart/2005/8/layout/vList3"/>
    <dgm:cxn modelId="{51074A31-828F-4DE9-B5FC-0B980A12B8D1}" type="presParOf" srcId="{CEABBFCA-A97A-4831-B059-B8B6DE0E829A}" destId="{8F04B1A1-BE5B-49ED-AA81-52E2A5878D1C}" srcOrd="0" destOrd="0" presId="urn:microsoft.com/office/officeart/2005/8/layout/vList3"/>
    <dgm:cxn modelId="{6D1FE4DC-4173-44BB-8598-AF8E4F4EE64C}" type="presParOf" srcId="{CEABBFCA-A97A-4831-B059-B8B6DE0E829A}" destId="{33E2A9F9-E4D5-4F27-A144-596826AD1243}" srcOrd="1" destOrd="0" presId="urn:microsoft.com/office/officeart/2005/8/layout/vList3"/>
    <dgm:cxn modelId="{3A3CEAF3-9BC2-4480-9E6B-A6ABFA55F21E}" type="presParOf" srcId="{692047DF-992B-4FA1-BFB6-82ABF1D2F65D}" destId="{804AA113-ED4C-44D3-8F51-120CE38E51D7}" srcOrd="1" destOrd="0" presId="urn:microsoft.com/office/officeart/2005/8/layout/vList3"/>
    <dgm:cxn modelId="{1904CD5C-E7B6-4E55-BCE5-FDC563B87AC1}" type="presParOf" srcId="{692047DF-992B-4FA1-BFB6-82ABF1D2F65D}" destId="{142FA76F-AE7F-4BBB-BDCD-F0A841CD9310}" srcOrd="2" destOrd="0" presId="urn:microsoft.com/office/officeart/2005/8/layout/vList3"/>
    <dgm:cxn modelId="{50106FC1-90FF-4B1C-9CFB-45ED54DCB69B}" type="presParOf" srcId="{142FA76F-AE7F-4BBB-BDCD-F0A841CD9310}" destId="{40F2BCE5-F088-4D1E-9EF5-14B3CB553F3E}" srcOrd="0" destOrd="0" presId="urn:microsoft.com/office/officeart/2005/8/layout/vList3"/>
    <dgm:cxn modelId="{7AA54B8C-6A5A-419F-BE51-D528E1C7B119}" type="presParOf" srcId="{142FA76F-AE7F-4BBB-BDCD-F0A841CD9310}" destId="{5FC4AD0C-1558-4C5B-B9CB-94477FB50866}" srcOrd="1" destOrd="0" presId="urn:microsoft.com/office/officeart/2005/8/layout/vList3"/>
    <dgm:cxn modelId="{4FB1CF02-3B44-483A-8B03-846E54AB6533}" type="presParOf" srcId="{692047DF-992B-4FA1-BFB6-82ABF1D2F65D}" destId="{45FB60AF-0B43-4D77-A8A1-2670284B87E5}" srcOrd="3" destOrd="0" presId="urn:microsoft.com/office/officeart/2005/8/layout/vList3"/>
    <dgm:cxn modelId="{AB12C223-D253-451E-A2E6-44BC76DBA5AE}" type="presParOf" srcId="{692047DF-992B-4FA1-BFB6-82ABF1D2F65D}" destId="{C9060660-40F2-4A98-8504-E4B5756890F2}" srcOrd="4" destOrd="0" presId="urn:microsoft.com/office/officeart/2005/8/layout/vList3"/>
    <dgm:cxn modelId="{89F11F40-C906-4204-A636-7134DE73B69E}" type="presParOf" srcId="{C9060660-40F2-4A98-8504-E4B5756890F2}" destId="{172AE4DF-21A5-48FA-8E3E-70083CCCB59C}" srcOrd="0" destOrd="0" presId="urn:microsoft.com/office/officeart/2005/8/layout/vList3"/>
    <dgm:cxn modelId="{38F5E7A0-F79B-4ACC-8B13-1D0311CCEA06}" type="presParOf" srcId="{C9060660-40F2-4A98-8504-E4B5756890F2}" destId="{5B627501-DD5F-4AEE-9101-3E903355EA7E}" srcOrd="1" destOrd="0" presId="urn:microsoft.com/office/officeart/2005/8/layout/vList3"/>
    <dgm:cxn modelId="{1AFF3B4E-C408-45AC-AED4-A4F7F61CE216}" type="presParOf" srcId="{692047DF-992B-4FA1-BFB6-82ABF1D2F65D}" destId="{B3F1194A-7E29-4DDA-8737-5222E4FDFFDA}" srcOrd="5" destOrd="0" presId="urn:microsoft.com/office/officeart/2005/8/layout/vList3"/>
    <dgm:cxn modelId="{E79E0636-5A95-4CA7-86BF-9943E926711F}" type="presParOf" srcId="{692047DF-992B-4FA1-BFB6-82ABF1D2F65D}" destId="{DE400CE8-8BB7-41A5-9486-B6447C6F5E3B}" srcOrd="6" destOrd="0" presId="urn:microsoft.com/office/officeart/2005/8/layout/vList3"/>
    <dgm:cxn modelId="{8FF32FCA-7171-4106-81F5-31BBCD1C9CD0}" type="presParOf" srcId="{DE400CE8-8BB7-41A5-9486-B6447C6F5E3B}" destId="{452C48BE-9EBD-4B62-9FE2-3E566D2F19F5}" srcOrd="0" destOrd="0" presId="urn:microsoft.com/office/officeart/2005/8/layout/vList3"/>
    <dgm:cxn modelId="{27B55D33-F976-44F2-8CB4-07FA99450793}" type="presParOf" srcId="{DE400CE8-8BB7-41A5-9486-B6447C6F5E3B}" destId="{DCC07515-2C15-4547-B67A-35C95A33FF5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D64738-5C96-40AC-894C-DF132201617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9CE5EF2F-2877-431B-B9EF-E9DDE2678156}">
      <dgm:prSet custT="1"/>
      <dgm:spPr/>
      <dgm:t>
        <a:bodyPr/>
        <a:lstStyle/>
        <a:p>
          <a:r>
            <a:rPr lang="en-US" sz="1600" dirty="0">
              <a:latin typeface="Times New Roman" panose="02020603050405020304" pitchFamily="18" charset="0"/>
              <a:cs typeface="Times New Roman" panose="02020603050405020304" pitchFamily="18" charset="0"/>
            </a:rPr>
            <a:t>1. Merge Data</a:t>
          </a:r>
          <a:endParaRPr lang="zh-CN" sz="1600" dirty="0">
            <a:latin typeface="Times New Roman" panose="02020603050405020304" pitchFamily="18" charset="0"/>
            <a:cs typeface="Times New Roman" panose="02020603050405020304" pitchFamily="18" charset="0"/>
          </a:endParaRPr>
        </a:p>
      </dgm:t>
    </dgm:pt>
    <dgm:pt modelId="{5C71CAF0-CD25-4617-BF4C-ADDD8248395F}" type="parTrans" cxnId="{523AB697-791E-47EC-BD65-C3BA2B6DFFF4}">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14A235FF-18E2-4DBE-8774-3821C463A0D1}" type="sibTrans" cxnId="{523AB697-791E-47EC-BD65-C3BA2B6DFFF4}">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A8B6D7A7-2C17-4F26-9A7A-C749BCC927B3}">
      <dgm:prSet custT="1"/>
      <dgm:spPr/>
      <dgm:t>
        <a:bodyPr/>
        <a:lstStyle/>
        <a:p>
          <a:r>
            <a:rPr lang="en-US" sz="1600" dirty="0">
              <a:latin typeface="Times New Roman" panose="02020603050405020304" pitchFamily="18" charset="0"/>
              <a:cs typeface="Times New Roman" panose="02020603050405020304" pitchFamily="18" charset="0"/>
            </a:rPr>
            <a:t>2.Standardize </a:t>
          </a:r>
          <a:endParaRPr lang="zh-CN" sz="1600" dirty="0">
            <a:latin typeface="Times New Roman" panose="02020603050405020304" pitchFamily="18" charset="0"/>
            <a:cs typeface="Times New Roman" panose="02020603050405020304" pitchFamily="18" charset="0"/>
          </a:endParaRPr>
        </a:p>
      </dgm:t>
    </dgm:pt>
    <dgm:pt modelId="{31D3A743-0704-4E36-AF81-D205138B460B}" type="parTrans" cxnId="{062D54A3-D053-4EE7-B04D-9CC3517AC6DC}">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635BF50E-488A-4AE5-9C9D-119831D95134}" type="sibTrans" cxnId="{062D54A3-D053-4EE7-B04D-9CC3517AC6DC}">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D0E8F742-D24D-4A91-8E3F-8E0B1675D334}">
      <dgm:prSet custT="1"/>
      <dgm:spPr/>
      <dgm:t>
        <a:bodyPr/>
        <a:lstStyle/>
        <a:p>
          <a:r>
            <a:rPr lang="en-US" sz="1600" dirty="0">
              <a:latin typeface="Times New Roman" panose="02020603050405020304" pitchFamily="18" charset="0"/>
              <a:cs typeface="Times New Roman" panose="02020603050405020304" pitchFamily="18" charset="0"/>
            </a:rPr>
            <a:t>3. Summary </a:t>
          </a:r>
          <a:endParaRPr lang="zh-CN" sz="1600" dirty="0">
            <a:latin typeface="Times New Roman" panose="02020603050405020304" pitchFamily="18" charset="0"/>
            <a:cs typeface="Times New Roman" panose="02020603050405020304" pitchFamily="18" charset="0"/>
          </a:endParaRPr>
        </a:p>
      </dgm:t>
    </dgm:pt>
    <dgm:pt modelId="{6369D2E4-9E40-4363-9635-977991FD447F}" type="parTrans" cxnId="{52DBD56B-A209-4715-A6F0-86E755563E1D}">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FC320F5A-95AB-4294-BB9A-ABBB6770E847}" type="sibTrans" cxnId="{52DBD56B-A209-4715-A6F0-86E755563E1D}">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2F4DB1FF-3FE7-4FFD-920B-1CDFFC275714}">
      <dgm:prSet custT="1"/>
      <dgm:spPr/>
      <dgm:t>
        <a:bodyPr/>
        <a:lstStyle/>
        <a:p>
          <a:r>
            <a:rPr lang="en-US" sz="1600">
              <a:latin typeface="Times New Roman" panose="02020603050405020304" pitchFamily="18" charset="0"/>
              <a:cs typeface="Times New Roman" panose="02020603050405020304" pitchFamily="18" charset="0"/>
            </a:rPr>
            <a:t>4. VIF</a:t>
          </a:r>
          <a:endParaRPr lang="zh-CN" sz="1600">
            <a:latin typeface="Times New Roman" panose="02020603050405020304" pitchFamily="18" charset="0"/>
            <a:cs typeface="Times New Roman" panose="02020603050405020304" pitchFamily="18" charset="0"/>
          </a:endParaRPr>
        </a:p>
      </dgm:t>
    </dgm:pt>
    <dgm:pt modelId="{3344AB22-133A-4E23-8268-01064F4418AD}" type="parTrans" cxnId="{311EB7CE-662F-49E1-B10D-1F296946759F}">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CBE696B4-BBBD-4EA5-9811-A4B89C1591E1}" type="sibTrans" cxnId="{311EB7CE-662F-49E1-B10D-1F296946759F}">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4ECDD717-1294-40AA-81D6-8BABB7450D3F}">
      <dgm:prSet custT="1"/>
      <dgm:spPr/>
      <dgm:t>
        <a:bodyPr/>
        <a:lstStyle/>
        <a:p>
          <a:r>
            <a:rPr lang="en-US" sz="1600">
              <a:latin typeface="Times New Roman" panose="02020603050405020304" pitchFamily="18" charset="0"/>
              <a:cs typeface="Times New Roman" panose="02020603050405020304" pitchFamily="18" charset="0"/>
            </a:rPr>
            <a:t>5. OLS</a:t>
          </a:r>
          <a:endParaRPr lang="zh-CN" sz="1600">
            <a:latin typeface="Times New Roman" panose="02020603050405020304" pitchFamily="18" charset="0"/>
            <a:cs typeface="Times New Roman" panose="02020603050405020304" pitchFamily="18" charset="0"/>
          </a:endParaRPr>
        </a:p>
      </dgm:t>
    </dgm:pt>
    <dgm:pt modelId="{50A41B1F-7204-4EAB-9B54-60AD9DF1C2CA}" type="parTrans" cxnId="{5F50448C-B31F-460A-B488-0AAA38812B64}">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FE7AACA2-440E-4E84-B2D9-0BDE39035AC8}" type="sibTrans" cxnId="{5F50448C-B31F-460A-B488-0AAA38812B64}">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A724EAA9-1D73-4A1D-86B0-6A5684A7E905}" type="pres">
      <dgm:prSet presAssocID="{C8D64738-5C96-40AC-894C-DF1322016179}" presName="CompostProcess" presStyleCnt="0">
        <dgm:presLayoutVars>
          <dgm:dir/>
          <dgm:resizeHandles val="exact"/>
        </dgm:presLayoutVars>
      </dgm:prSet>
      <dgm:spPr/>
    </dgm:pt>
    <dgm:pt modelId="{D6BFD757-B6D2-4D4A-8252-668C5B4B688F}" type="pres">
      <dgm:prSet presAssocID="{C8D64738-5C96-40AC-894C-DF1322016179}" presName="arrow" presStyleLbl="bgShp" presStyleIdx="0" presStyleCnt="1"/>
      <dgm:spPr/>
    </dgm:pt>
    <dgm:pt modelId="{226891A2-1E8C-412D-9349-CB7B77139DED}" type="pres">
      <dgm:prSet presAssocID="{C8D64738-5C96-40AC-894C-DF1322016179}" presName="linearProcess" presStyleCnt="0"/>
      <dgm:spPr/>
    </dgm:pt>
    <dgm:pt modelId="{3C0108A8-D3C5-4C1A-B1CD-3D2CBC357A9D}" type="pres">
      <dgm:prSet presAssocID="{9CE5EF2F-2877-431B-B9EF-E9DDE2678156}" presName="textNode" presStyleLbl="node1" presStyleIdx="0" presStyleCnt="5">
        <dgm:presLayoutVars>
          <dgm:bulletEnabled val="1"/>
        </dgm:presLayoutVars>
      </dgm:prSet>
      <dgm:spPr/>
    </dgm:pt>
    <dgm:pt modelId="{B0DD51E3-08C3-4BE6-82BB-7E1F0847BCA7}" type="pres">
      <dgm:prSet presAssocID="{14A235FF-18E2-4DBE-8774-3821C463A0D1}" presName="sibTrans" presStyleCnt="0"/>
      <dgm:spPr/>
    </dgm:pt>
    <dgm:pt modelId="{020F06CF-732A-4A74-BEFF-EFA8F5699F32}" type="pres">
      <dgm:prSet presAssocID="{A8B6D7A7-2C17-4F26-9A7A-C749BCC927B3}" presName="textNode" presStyleLbl="node1" presStyleIdx="1" presStyleCnt="5">
        <dgm:presLayoutVars>
          <dgm:bulletEnabled val="1"/>
        </dgm:presLayoutVars>
      </dgm:prSet>
      <dgm:spPr/>
    </dgm:pt>
    <dgm:pt modelId="{40335FBA-E5DA-4FDA-9CDA-689A10604185}" type="pres">
      <dgm:prSet presAssocID="{635BF50E-488A-4AE5-9C9D-119831D95134}" presName="sibTrans" presStyleCnt="0"/>
      <dgm:spPr/>
    </dgm:pt>
    <dgm:pt modelId="{E940081D-B76A-4813-B95A-7B55ABCFCF39}" type="pres">
      <dgm:prSet presAssocID="{D0E8F742-D24D-4A91-8E3F-8E0B1675D334}" presName="textNode" presStyleLbl="node1" presStyleIdx="2" presStyleCnt="5">
        <dgm:presLayoutVars>
          <dgm:bulletEnabled val="1"/>
        </dgm:presLayoutVars>
      </dgm:prSet>
      <dgm:spPr/>
    </dgm:pt>
    <dgm:pt modelId="{CFDE2DFE-6D8E-4365-94F3-877D398080FF}" type="pres">
      <dgm:prSet presAssocID="{FC320F5A-95AB-4294-BB9A-ABBB6770E847}" presName="sibTrans" presStyleCnt="0"/>
      <dgm:spPr/>
    </dgm:pt>
    <dgm:pt modelId="{D789EF92-89C1-4137-B086-563B823DCAFA}" type="pres">
      <dgm:prSet presAssocID="{2F4DB1FF-3FE7-4FFD-920B-1CDFFC275714}" presName="textNode" presStyleLbl="node1" presStyleIdx="3" presStyleCnt="5">
        <dgm:presLayoutVars>
          <dgm:bulletEnabled val="1"/>
        </dgm:presLayoutVars>
      </dgm:prSet>
      <dgm:spPr/>
    </dgm:pt>
    <dgm:pt modelId="{6EF428B1-2DA3-4F09-9227-5935BBD1F378}" type="pres">
      <dgm:prSet presAssocID="{CBE696B4-BBBD-4EA5-9811-A4B89C1591E1}" presName="sibTrans" presStyleCnt="0"/>
      <dgm:spPr/>
    </dgm:pt>
    <dgm:pt modelId="{A59868BC-FB23-48A6-8CEB-3CEDB47516DE}" type="pres">
      <dgm:prSet presAssocID="{4ECDD717-1294-40AA-81D6-8BABB7450D3F}" presName="textNode" presStyleLbl="node1" presStyleIdx="4" presStyleCnt="5">
        <dgm:presLayoutVars>
          <dgm:bulletEnabled val="1"/>
        </dgm:presLayoutVars>
      </dgm:prSet>
      <dgm:spPr/>
    </dgm:pt>
  </dgm:ptLst>
  <dgm:cxnLst>
    <dgm:cxn modelId="{18A1B901-4FC4-41AE-93DB-08A27294F4A9}" type="presOf" srcId="{4ECDD717-1294-40AA-81D6-8BABB7450D3F}" destId="{A59868BC-FB23-48A6-8CEB-3CEDB47516DE}" srcOrd="0" destOrd="0" presId="urn:microsoft.com/office/officeart/2005/8/layout/hProcess9"/>
    <dgm:cxn modelId="{83A94026-C1C1-4820-9AF3-A85D031C908E}" type="presOf" srcId="{9CE5EF2F-2877-431B-B9EF-E9DDE2678156}" destId="{3C0108A8-D3C5-4C1A-B1CD-3D2CBC357A9D}" srcOrd="0" destOrd="0" presId="urn:microsoft.com/office/officeart/2005/8/layout/hProcess9"/>
    <dgm:cxn modelId="{7AD98126-93FE-4F7A-B9D5-FA2598E346EC}" type="presOf" srcId="{2F4DB1FF-3FE7-4FFD-920B-1CDFFC275714}" destId="{D789EF92-89C1-4137-B086-563B823DCAFA}" srcOrd="0" destOrd="0" presId="urn:microsoft.com/office/officeart/2005/8/layout/hProcess9"/>
    <dgm:cxn modelId="{52DBD56B-A209-4715-A6F0-86E755563E1D}" srcId="{C8D64738-5C96-40AC-894C-DF1322016179}" destId="{D0E8F742-D24D-4A91-8E3F-8E0B1675D334}" srcOrd="2" destOrd="0" parTransId="{6369D2E4-9E40-4363-9635-977991FD447F}" sibTransId="{FC320F5A-95AB-4294-BB9A-ABBB6770E847}"/>
    <dgm:cxn modelId="{CDBD0059-0F72-43FC-A7A6-3F798DB53538}" type="presOf" srcId="{C8D64738-5C96-40AC-894C-DF1322016179}" destId="{A724EAA9-1D73-4A1D-86B0-6A5684A7E905}" srcOrd="0" destOrd="0" presId="urn:microsoft.com/office/officeart/2005/8/layout/hProcess9"/>
    <dgm:cxn modelId="{0671057A-DEEC-4FD6-B5E1-F7E255507F7A}" type="presOf" srcId="{D0E8F742-D24D-4A91-8E3F-8E0B1675D334}" destId="{E940081D-B76A-4813-B95A-7B55ABCFCF39}" srcOrd="0" destOrd="0" presId="urn:microsoft.com/office/officeart/2005/8/layout/hProcess9"/>
    <dgm:cxn modelId="{5F50448C-B31F-460A-B488-0AAA38812B64}" srcId="{C8D64738-5C96-40AC-894C-DF1322016179}" destId="{4ECDD717-1294-40AA-81D6-8BABB7450D3F}" srcOrd="4" destOrd="0" parTransId="{50A41B1F-7204-4EAB-9B54-60AD9DF1C2CA}" sibTransId="{FE7AACA2-440E-4E84-B2D9-0BDE39035AC8}"/>
    <dgm:cxn modelId="{523AB697-791E-47EC-BD65-C3BA2B6DFFF4}" srcId="{C8D64738-5C96-40AC-894C-DF1322016179}" destId="{9CE5EF2F-2877-431B-B9EF-E9DDE2678156}" srcOrd="0" destOrd="0" parTransId="{5C71CAF0-CD25-4617-BF4C-ADDD8248395F}" sibTransId="{14A235FF-18E2-4DBE-8774-3821C463A0D1}"/>
    <dgm:cxn modelId="{062D54A3-D053-4EE7-B04D-9CC3517AC6DC}" srcId="{C8D64738-5C96-40AC-894C-DF1322016179}" destId="{A8B6D7A7-2C17-4F26-9A7A-C749BCC927B3}" srcOrd="1" destOrd="0" parTransId="{31D3A743-0704-4E36-AF81-D205138B460B}" sibTransId="{635BF50E-488A-4AE5-9C9D-119831D95134}"/>
    <dgm:cxn modelId="{A512A5A3-92E3-4073-80F9-B9719A773194}" type="presOf" srcId="{A8B6D7A7-2C17-4F26-9A7A-C749BCC927B3}" destId="{020F06CF-732A-4A74-BEFF-EFA8F5699F32}" srcOrd="0" destOrd="0" presId="urn:microsoft.com/office/officeart/2005/8/layout/hProcess9"/>
    <dgm:cxn modelId="{311EB7CE-662F-49E1-B10D-1F296946759F}" srcId="{C8D64738-5C96-40AC-894C-DF1322016179}" destId="{2F4DB1FF-3FE7-4FFD-920B-1CDFFC275714}" srcOrd="3" destOrd="0" parTransId="{3344AB22-133A-4E23-8268-01064F4418AD}" sibTransId="{CBE696B4-BBBD-4EA5-9811-A4B89C1591E1}"/>
    <dgm:cxn modelId="{1D05F481-5E67-4045-B738-F937BF70A9BF}" type="presParOf" srcId="{A724EAA9-1D73-4A1D-86B0-6A5684A7E905}" destId="{D6BFD757-B6D2-4D4A-8252-668C5B4B688F}" srcOrd="0" destOrd="0" presId="urn:microsoft.com/office/officeart/2005/8/layout/hProcess9"/>
    <dgm:cxn modelId="{1A8E3256-77E9-4329-85EC-4D072F945EB4}" type="presParOf" srcId="{A724EAA9-1D73-4A1D-86B0-6A5684A7E905}" destId="{226891A2-1E8C-412D-9349-CB7B77139DED}" srcOrd="1" destOrd="0" presId="urn:microsoft.com/office/officeart/2005/8/layout/hProcess9"/>
    <dgm:cxn modelId="{4F9B2498-E707-4171-BAEE-8A7DA2C23F65}" type="presParOf" srcId="{226891A2-1E8C-412D-9349-CB7B77139DED}" destId="{3C0108A8-D3C5-4C1A-B1CD-3D2CBC357A9D}" srcOrd="0" destOrd="0" presId="urn:microsoft.com/office/officeart/2005/8/layout/hProcess9"/>
    <dgm:cxn modelId="{07025D51-92BD-4EC8-983B-F2BE8F23417D}" type="presParOf" srcId="{226891A2-1E8C-412D-9349-CB7B77139DED}" destId="{B0DD51E3-08C3-4BE6-82BB-7E1F0847BCA7}" srcOrd="1" destOrd="0" presId="urn:microsoft.com/office/officeart/2005/8/layout/hProcess9"/>
    <dgm:cxn modelId="{A8C08CD3-A3DD-44BC-B5EF-89EFE6B64D03}" type="presParOf" srcId="{226891A2-1E8C-412D-9349-CB7B77139DED}" destId="{020F06CF-732A-4A74-BEFF-EFA8F5699F32}" srcOrd="2" destOrd="0" presId="urn:microsoft.com/office/officeart/2005/8/layout/hProcess9"/>
    <dgm:cxn modelId="{ACAA8C82-6634-4A12-8ED7-A47908ED6B79}" type="presParOf" srcId="{226891A2-1E8C-412D-9349-CB7B77139DED}" destId="{40335FBA-E5DA-4FDA-9CDA-689A10604185}" srcOrd="3" destOrd="0" presId="urn:microsoft.com/office/officeart/2005/8/layout/hProcess9"/>
    <dgm:cxn modelId="{FB0C1836-B7F0-4BA0-8488-82C854664D1E}" type="presParOf" srcId="{226891A2-1E8C-412D-9349-CB7B77139DED}" destId="{E940081D-B76A-4813-B95A-7B55ABCFCF39}" srcOrd="4" destOrd="0" presId="urn:microsoft.com/office/officeart/2005/8/layout/hProcess9"/>
    <dgm:cxn modelId="{2D24DB3E-E459-4E3E-9860-324220CF41A7}" type="presParOf" srcId="{226891A2-1E8C-412D-9349-CB7B77139DED}" destId="{CFDE2DFE-6D8E-4365-94F3-877D398080FF}" srcOrd="5" destOrd="0" presId="urn:microsoft.com/office/officeart/2005/8/layout/hProcess9"/>
    <dgm:cxn modelId="{D8B6C2FE-7808-4689-8A51-955BF3D38A0F}" type="presParOf" srcId="{226891A2-1E8C-412D-9349-CB7B77139DED}" destId="{D789EF92-89C1-4137-B086-563B823DCAFA}" srcOrd="6" destOrd="0" presId="urn:microsoft.com/office/officeart/2005/8/layout/hProcess9"/>
    <dgm:cxn modelId="{CC8EE8CC-C146-44FF-A9C8-39D5EC3DD869}" type="presParOf" srcId="{226891A2-1E8C-412D-9349-CB7B77139DED}" destId="{6EF428B1-2DA3-4F09-9227-5935BBD1F378}" srcOrd="7" destOrd="0" presId="urn:microsoft.com/office/officeart/2005/8/layout/hProcess9"/>
    <dgm:cxn modelId="{FC73751C-3A48-4003-AEC4-8D7484ED02A2}" type="presParOf" srcId="{226891A2-1E8C-412D-9349-CB7B77139DED}" destId="{A59868BC-FB23-48A6-8CEB-3CEDB47516DE}"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A4FEB4-737C-415A-B66F-5E1F709FC85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7553DD11-7621-4DF1-990F-0456F579F627}">
      <dgm:prSet custT="1"/>
      <dgm:spPr/>
      <dgm:t>
        <a:bodyPr/>
        <a:lstStyle/>
        <a:p>
          <a:r>
            <a:rPr lang="en-US" sz="1800" b="1" i="0" dirty="0">
              <a:latin typeface="Times New Roman" panose="02020603050405020304" pitchFamily="18" charset="0"/>
              <a:cs typeface="Times New Roman" panose="02020603050405020304" pitchFamily="18" charset="0"/>
            </a:rPr>
            <a:t>1 Salary </a:t>
          </a:r>
          <a:endParaRPr lang="zh-CN" sz="1800" b="1" dirty="0">
            <a:latin typeface="Times New Roman" panose="02020603050405020304" pitchFamily="18" charset="0"/>
            <a:cs typeface="Times New Roman" panose="02020603050405020304" pitchFamily="18" charset="0"/>
          </a:endParaRPr>
        </a:p>
      </dgm:t>
    </dgm:pt>
    <dgm:pt modelId="{ADE011DB-C13F-499F-B015-A25BA64D3A91}" type="parTrans" cxnId="{EE503ABC-2AC3-4058-AF10-7A2C956B063A}">
      <dgm:prSet/>
      <dgm:spPr/>
      <dgm:t>
        <a:bodyPr/>
        <a:lstStyle/>
        <a:p>
          <a:endParaRPr lang="zh-CN" altLang="en-US">
            <a:latin typeface="Times New Roman" panose="02020603050405020304" pitchFamily="18" charset="0"/>
            <a:cs typeface="Times New Roman" panose="02020603050405020304" pitchFamily="18" charset="0"/>
          </a:endParaRPr>
        </a:p>
      </dgm:t>
    </dgm:pt>
    <dgm:pt modelId="{5CF47751-1977-42C4-91A5-5A268F98C1B4}" type="sibTrans" cxnId="{EE503ABC-2AC3-4058-AF10-7A2C956B063A}">
      <dgm:prSet/>
      <dgm:spPr/>
      <dgm:t>
        <a:bodyPr/>
        <a:lstStyle/>
        <a:p>
          <a:endParaRPr lang="zh-CN" altLang="en-US">
            <a:latin typeface="Times New Roman" panose="02020603050405020304" pitchFamily="18" charset="0"/>
            <a:cs typeface="Times New Roman" panose="02020603050405020304" pitchFamily="18" charset="0"/>
          </a:endParaRPr>
        </a:p>
      </dgm:t>
    </dgm:pt>
    <dgm:pt modelId="{2022AE0E-C023-4D8E-B191-2C9423D957FE}">
      <dgm:prSet custT="1"/>
      <dgm:spPr/>
      <dgm:t>
        <a:bodyPr/>
        <a:lstStyle/>
        <a:p>
          <a:r>
            <a:rPr lang="en-US" sz="1800" b="1" dirty="0">
              <a:latin typeface="Times New Roman" panose="02020603050405020304" pitchFamily="18" charset="0"/>
              <a:cs typeface="Times New Roman" panose="02020603050405020304" pitchFamily="18" charset="0"/>
            </a:rPr>
            <a:t>2 Firm level financial data </a:t>
          </a:r>
        </a:p>
        <a:p>
          <a:r>
            <a:rPr lang="en-US" sz="1800" b="1" dirty="0">
              <a:latin typeface="Times New Roman" panose="02020603050405020304" pitchFamily="18" charset="0"/>
              <a:cs typeface="Times New Roman" panose="02020603050405020304" pitchFamily="18" charset="0"/>
            </a:rPr>
            <a:t>(Size, Lev, ROA, Tobin Q)</a:t>
          </a:r>
          <a:endParaRPr lang="zh-CN" sz="1800" b="1" dirty="0">
            <a:latin typeface="Times New Roman" panose="02020603050405020304" pitchFamily="18" charset="0"/>
            <a:cs typeface="Times New Roman" panose="02020603050405020304" pitchFamily="18" charset="0"/>
          </a:endParaRPr>
        </a:p>
      </dgm:t>
    </dgm:pt>
    <dgm:pt modelId="{BBF4D0C2-4200-482B-8509-5259F742FB80}" type="parTrans" cxnId="{C9807010-8E2C-4375-998E-12FB63FEEE84}">
      <dgm:prSet/>
      <dgm:spPr/>
      <dgm:t>
        <a:bodyPr/>
        <a:lstStyle/>
        <a:p>
          <a:endParaRPr lang="zh-CN" altLang="en-US">
            <a:latin typeface="Times New Roman" panose="02020603050405020304" pitchFamily="18" charset="0"/>
            <a:cs typeface="Times New Roman" panose="02020603050405020304" pitchFamily="18" charset="0"/>
          </a:endParaRPr>
        </a:p>
      </dgm:t>
    </dgm:pt>
    <dgm:pt modelId="{70714686-A60A-4255-B520-D72F952AA4F8}" type="sibTrans" cxnId="{C9807010-8E2C-4375-998E-12FB63FEEE84}">
      <dgm:prSet/>
      <dgm:spPr/>
      <dgm:t>
        <a:bodyPr/>
        <a:lstStyle/>
        <a:p>
          <a:endParaRPr lang="zh-CN" altLang="en-US">
            <a:latin typeface="Times New Roman" panose="02020603050405020304" pitchFamily="18" charset="0"/>
            <a:cs typeface="Times New Roman" panose="02020603050405020304" pitchFamily="18" charset="0"/>
          </a:endParaRPr>
        </a:p>
      </dgm:t>
    </dgm:pt>
    <dgm:pt modelId="{E66A6354-B8BA-416A-B045-22748D995ABF}">
      <dgm:prSet custT="1"/>
      <dgm:spPr/>
      <dgm:t>
        <a:bodyPr/>
        <a:lstStyle/>
        <a:p>
          <a:r>
            <a:rPr lang="en-US" sz="1800" b="1" dirty="0">
              <a:latin typeface="Times New Roman" panose="02020603050405020304" pitchFamily="18" charset="0"/>
              <a:cs typeface="Times New Roman" panose="02020603050405020304" pitchFamily="18" charset="0"/>
            </a:rPr>
            <a:t>3 Board structure </a:t>
          </a:r>
        </a:p>
        <a:p>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CEO_Chair</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Female_Board</a:t>
          </a:r>
          <a:r>
            <a:rPr lang="en-US" sz="1800" b="1" dirty="0">
              <a:latin typeface="Times New Roman" panose="02020603050405020304" pitchFamily="18" charset="0"/>
              <a:cs typeface="Times New Roman" panose="02020603050405020304" pitchFamily="18" charset="0"/>
            </a:rPr>
            <a:t>)</a:t>
          </a:r>
          <a:endParaRPr lang="zh-CN" sz="1800" b="1" dirty="0">
            <a:latin typeface="Times New Roman" panose="02020603050405020304" pitchFamily="18" charset="0"/>
            <a:cs typeface="Times New Roman" panose="02020603050405020304" pitchFamily="18" charset="0"/>
          </a:endParaRPr>
        </a:p>
      </dgm:t>
    </dgm:pt>
    <dgm:pt modelId="{C8A58449-6D83-4712-B950-5652CBB5FA3B}" type="parTrans" cxnId="{0E1D43B0-FE02-41CF-B2D9-9AAA1071AD55}">
      <dgm:prSet/>
      <dgm:spPr/>
      <dgm:t>
        <a:bodyPr/>
        <a:lstStyle/>
        <a:p>
          <a:endParaRPr lang="zh-CN" altLang="en-US">
            <a:latin typeface="Times New Roman" panose="02020603050405020304" pitchFamily="18" charset="0"/>
            <a:cs typeface="Times New Roman" panose="02020603050405020304" pitchFamily="18" charset="0"/>
          </a:endParaRPr>
        </a:p>
      </dgm:t>
    </dgm:pt>
    <dgm:pt modelId="{AD27B842-9CD4-4D7B-ACBF-26DDE827C5D6}" type="sibTrans" cxnId="{0E1D43B0-FE02-41CF-B2D9-9AAA1071AD55}">
      <dgm:prSet/>
      <dgm:spPr/>
      <dgm:t>
        <a:bodyPr/>
        <a:lstStyle/>
        <a:p>
          <a:endParaRPr lang="zh-CN" altLang="en-US">
            <a:latin typeface="Times New Roman" panose="02020603050405020304" pitchFamily="18" charset="0"/>
            <a:cs typeface="Times New Roman" panose="02020603050405020304" pitchFamily="18" charset="0"/>
          </a:endParaRPr>
        </a:p>
      </dgm:t>
    </dgm:pt>
    <dgm:pt modelId="{AA025E6B-8FEF-4505-90DC-FA864880D962}" type="pres">
      <dgm:prSet presAssocID="{A1A4FEB4-737C-415A-B66F-5E1F709FC854}" presName="Name0" presStyleCnt="0">
        <dgm:presLayoutVars>
          <dgm:dir/>
          <dgm:animLvl val="lvl"/>
          <dgm:resizeHandles val="exact"/>
        </dgm:presLayoutVars>
      </dgm:prSet>
      <dgm:spPr/>
    </dgm:pt>
    <dgm:pt modelId="{032AD661-5EFE-4462-9D0C-AACA1AD42A27}" type="pres">
      <dgm:prSet presAssocID="{7553DD11-7621-4DF1-990F-0456F579F627}" presName="linNode" presStyleCnt="0"/>
      <dgm:spPr/>
    </dgm:pt>
    <dgm:pt modelId="{D6229686-CFDF-418D-8220-60E178452ACC}" type="pres">
      <dgm:prSet presAssocID="{7553DD11-7621-4DF1-990F-0456F579F627}" presName="parentText" presStyleLbl="node1" presStyleIdx="0" presStyleCnt="3">
        <dgm:presLayoutVars>
          <dgm:chMax val="1"/>
          <dgm:bulletEnabled val="1"/>
        </dgm:presLayoutVars>
      </dgm:prSet>
      <dgm:spPr/>
    </dgm:pt>
    <dgm:pt modelId="{E09879EA-DBFC-43D6-9469-8C7EE31E2C29}" type="pres">
      <dgm:prSet presAssocID="{5CF47751-1977-42C4-91A5-5A268F98C1B4}" presName="sp" presStyleCnt="0"/>
      <dgm:spPr/>
    </dgm:pt>
    <dgm:pt modelId="{412F7071-135F-4469-953D-6500DC831799}" type="pres">
      <dgm:prSet presAssocID="{2022AE0E-C023-4D8E-B191-2C9423D957FE}" presName="linNode" presStyleCnt="0"/>
      <dgm:spPr/>
    </dgm:pt>
    <dgm:pt modelId="{D52BA2B2-2214-4B16-AC00-54A304F718D3}" type="pres">
      <dgm:prSet presAssocID="{2022AE0E-C023-4D8E-B191-2C9423D957FE}" presName="parentText" presStyleLbl="node1" presStyleIdx="1" presStyleCnt="3">
        <dgm:presLayoutVars>
          <dgm:chMax val="1"/>
          <dgm:bulletEnabled val="1"/>
        </dgm:presLayoutVars>
      </dgm:prSet>
      <dgm:spPr/>
    </dgm:pt>
    <dgm:pt modelId="{D05EA2BF-ECFF-49BB-8D9D-D78EF26E5D71}" type="pres">
      <dgm:prSet presAssocID="{70714686-A60A-4255-B520-D72F952AA4F8}" presName="sp" presStyleCnt="0"/>
      <dgm:spPr/>
    </dgm:pt>
    <dgm:pt modelId="{C08E97B2-DA63-4953-AA6D-BC3CA2AD9251}" type="pres">
      <dgm:prSet presAssocID="{E66A6354-B8BA-416A-B045-22748D995ABF}" presName="linNode" presStyleCnt="0"/>
      <dgm:spPr/>
    </dgm:pt>
    <dgm:pt modelId="{710C85A1-77FC-4416-9462-7028A88BD398}" type="pres">
      <dgm:prSet presAssocID="{E66A6354-B8BA-416A-B045-22748D995ABF}" presName="parentText" presStyleLbl="node1" presStyleIdx="2" presStyleCnt="3">
        <dgm:presLayoutVars>
          <dgm:chMax val="1"/>
          <dgm:bulletEnabled val="1"/>
        </dgm:presLayoutVars>
      </dgm:prSet>
      <dgm:spPr/>
    </dgm:pt>
  </dgm:ptLst>
  <dgm:cxnLst>
    <dgm:cxn modelId="{C9807010-8E2C-4375-998E-12FB63FEEE84}" srcId="{A1A4FEB4-737C-415A-B66F-5E1F709FC854}" destId="{2022AE0E-C023-4D8E-B191-2C9423D957FE}" srcOrd="1" destOrd="0" parTransId="{BBF4D0C2-4200-482B-8509-5259F742FB80}" sibTransId="{70714686-A60A-4255-B520-D72F952AA4F8}"/>
    <dgm:cxn modelId="{CE9DDF2C-97DD-492A-A84E-72432346750D}" type="presOf" srcId="{7553DD11-7621-4DF1-990F-0456F579F627}" destId="{D6229686-CFDF-418D-8220-60E178452ACC}" srcOrd="0" destOrd="0" presId="urn:microsoft.com/office/officeart/2005/8/layout/vList5"/>
    <dgm:cxn modelId="{F14C1736-EE77-424C-9A5A-6AD41873C5C9}" type="presOf" srcId="{A1A4FEB4-737C-415A-B66F-5E1F709FC854}" destId="{AA025E6B-8FEF-4505-90DC-FA864880D962}" srcOrd="0" destOrd="0" presId="urn:microsoft.com/office/officeart/2005/8/layout/vList5"/>
    <dgm:cxn modelId="{068FCEA7-63F0-433B-9D19-6D17DB97DD54}" type="presOf" srcId="{2022AE0E-C023-4D8E-B191-2C9423D957FE}" destId="{D52BA2B2-2214-4B16-AC00-54A304F718D3}" srcOrd="0" destOrd="0" presId="urn:microsoft.com/office/officeart/2005/8/layout/vList5"/>
    <dgm:cxn modelId="{0E1D43B0-FE02-41CF-B2D9-9AAA1071AD55}" srcId="{A1A4FEB4-737C-415A-B66F-5E1F709FC854}" destId="{E66A6354-B8BA-416A-B045-22748D995ABF}" srcOrd="2" destOrd="0" parTransId="{C8A58449-6D83-4712-B950-5652CBB5FA3B}" sibTransId="{AD27B842-9CD4-4D7B-ACBF-26DDE827C5D6}"/>
    <dgm:cxn modelId="{EE503ABC-2AC3-4058-AF10-7A2C956B063A}" srcId="{A1A4FEB4-737C-415A-B66F-5E1F709FC854}" destId="{7553DD11-7621-4DF1-990F-0456F579F627}" srcOrd="0" destOrd="0" parTransId="{ADE011DB-C13F-499F-B015-A25BA64D3A91}" sibTransId="{5CF47751-1977-42C4-91A5-5A268F98C1B4}"/>
    <dgm:cxn modelId="{E58AFCD9-22FD-478A-980E-9A3D43F700CC}" type="presOf" srcId="{E66A6354-B8BA-416A-B045-22748D995ABF}" destId="{710C85A1-77FC-4416-9462-7028A88BD398}" srcOrd="0" destOrd="0" presId="urn:microsoft.com/office/officeart/2005/8/layout/vList5"/>
    <dgm:cxn modelId="{975D8C4E-11A5-4CA0-BAE8-FA9C0D2CFBC8}" type="presParOf" srcId="{AA025E6B-8FEF-4505-90DC-FA864880D962}" destId="{032AD661-5EFE-4462-9D0C-AACA1AD42A27}" srcOrd="0" destOrd="0" presId="urn:microsoft.com/office/officeart/2005/8/layout/vList5"/>
    <dgm:cxn modelId="{6A3DE24F-D3A7-4DA9-9734-B1BF93D0EDC1}" type="presParOf" srcId="{032AD661-5EFE-4462-9D0C-AACA1AD42A27}" destId="{D6229686-CFDF-418D-8220-60E178452ACC}" srcOrd="0" destOrd="0" presId="urn:microsoft.com/office/officeart/2005/8/layout/vList5"/>
    <dgm:cxn modelId="{84EA7C12-7360-43E6-A885-8C44F7E81270}" type="presParOf" srcId="{AA025E6B-8FEF-4505-90DC-FA864880D962}" destId="{E09879EA-DBFC-43D6-9469-8C7EE31E2C29}" srcOrd="1" destOrd="0" presId="urn:microsoft.com/office/officeart/2005/8/layout/vList5"/>
    <dgm:cxn modelId="{6779BD79-29C4-48D2-9E81-961AC851C5A9}" type="presParOf" srcId="{AA025E6B-8FEF-4505-90DC-FA864880D962}" destId="{412F7071-135F-4469-953D-6500DC831799}" srcOrd="2" destOrd="0" presId="urn:microsoft.com/office/officeart/2005/8/layout/vList5"/>
    <dgm:cxn modelId="{12AA5026-1BD2-4C8D-8E5C-1B06A7AE7659}" type="presParOf" srcId="{412F7071-135F-4469-953D-6500DC831799}" destId="{D52BA2B2-2214-4B16-AC00-54A304F718D3}" srcOrd="0" destOrd="0" presId="urn:microsoft.com/office/officeart/2005/8/layout/vList5"/>
    <dgm:cxn modelId="{AAF1C7C8-B017-4EEF-B8FF-73CC72351210}" type="presParOf" srcId="{AA025E6B-8FEF-4505-90DC-FA864880D962}" destId="{D05EA2BF-ECFF-49BB-8D9D-D78EF26E5D71}" srcOrd="3" destOrd="0" presId="urn:microsoft.com/office/officeart/2005/8/layout/vList5"/>
    <dgm:cxn modelId="{165B2989-92D9-4795-AA6C-794737E042DE}" type="presParOf" srcId="{AA025E6B-8FEF-4505-90DC-FA864880D962}" destId="{C08E97B2-DA63-4953-AA6D-BC3CA2AD9251}" srcOrd="4" destOrd="0" presId="urn:microsoft.com/office/officeart/2005/8/layout/vList5"/>
    <dgm:cxn modelId="{9AE89C20-B92E-4000-BC4C-C82B74C627BE}" type="presParOf" srcId="{C08E97B2-DA63-4953-AA6D-BC3CA2AD9251}" destId="{710C85A1-77FC-4416-9462-7028A88BD398}"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A4FEB4-737C-415A-B66F-5E1F709FC85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7553DD11-7621-4DF1-990F-0456F579F627}">
      <dgm:prSet/>
      <dgm:spPr/>
      <dgm:t>
        <a:bodyPr/>
        <a:lstStyle/>
        <a:p>
          <a:r>
            <a:rPr lang="en-US" b="0" i="0" dirty="0">
              <a:latin typeface="Times New Roman" panose="02020603050405020304" pitchFamily="18" charset="0"/>
              <a:cs typeface="Times New Roman" panose="02020603050405020304" pitchFamily="18" charset="0"/>
            </a:rPr>
            <a:t>Log F</a:t>
          </a:r>
          <a:r>
            <a:rPr lang="en-US" altLang="zh-CN" b="0" i="0" dirty="0">
              <a:latin typeface="Times New Roman" panose="02020603050405020304" pitchFamily="18" charset="0"/>
              <a:cs typeface="Times New Roman" panose="02020603050405020304" pitchFamily="18" charset="0"/>
            </a:rPr>
            <a:t>orm</a:t>
          </a:r>
          <a:r>
            <a:rPr lang="en-US" b="0" i="0" dirty="0">
              <a:latin typeface="Times New Roman" panose="02020603050405020304" pitchFamily="18" charset="0"/>
              <a:cs typeface="Times New Roman" panose="02020603050405020304" pitchFamily="18" charset="0"/>
            </a:rPr>
            <a:t> </a:t>
          </a:r>
          <a:endParaRPr lang="zh-CN" dirty="0">
            <a:latin typeface="Times New Roman" panose="02020603050405020304" pitchFamily="18" charset="0"/>
            <a:cs typeface="Times New Roman" panose="02020603050405020304" pitchFamily="18" charset="0"/>
          </a:endParaRPr>
        </a:p>
      </dgm:t>
    </dgm:pt>
    <dgm:pt modelId="{ADE011DB-C13F-499F-B015-A25BA64D3A91}" type="parTrans" cxnId="{EE503ABC-2AC3-4058-AF10-7A2C956B063A}">
      <dgm:prSet/>
      <dgm:spPr/>
      <dgm:t>
        <a:bodyPr/>
        <a:lstStyle/>
        <a:p>
          <a:endParaRPr lang="zh-CN" altLang="en-US">
            <a:latin typeface="Times New Roman" panose="02020603050405020304" pitchFamily="18" charset="0"/>
            <a:cs typeface="Times New Roman" panose="02020603050405020304" pitchFamily="18" charset="0"/>
          </a:endParaRPr>
        </a:p>
      </dgm:t>
    </dgm:pt>
    <dgm:pt modelId="{5CF47751-1977-42C4-91A5-5A268F98C1B4}" type="sibTrans" cxnId="{EE503ABC-2AC3-4058-AF10-7A2C956B063A}">
      <dgm:prSet/>
      <dgm:spPr/>
      <dgm:t>
        <a:bodyPr/>
        <a:lstStyle/>
        <a:p>
          <a:endParaRPr lang="zh-CN" altLang="en-US">
            <a:latin typeface="Times New Roman" panose="02020603050405020304" pitchFamily="18" charset="0"/>
            <a:cs typeface="Times New Roman" panose="02020603050405020304" pitchFamily="18" charset="0"/>
          </a:endParaRPr>
        </a:p>
      </dgm:t>
    </dgm:pt>
    <dgm:pt modelId="{2022AE0E-C023-4D8E-B191-2C9423D957FE}">
      <dgm:prSet/>
      <dgm:spPr/>
      <dgm:t>
        <a:bodyPr/>
        <a:lstStyle/>
        <a:p>
          <a:r>
            <a:rPr lang="en-US"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ifference </a:t>
          </a:r>
          <a:endParaRPr lang="zh-CN" dirty="0">
            <a:latin typeface="Times New Roman" panose="02020603050405020304" pitchFamily="18" charset="0"/>
            <a:cs typeface="Times New Roman" panose="02020603050405020304" pitchFamily="18" charset="0"/>
          </a:endParaRPr>
        </a:p>
      </dgm:t>
    </dgm:pt>
    <dgm:pt modelId="{BBF4D0C2-4200-482B-8509-5259F742FB80}" type="parTrans" cxnId="{C9807010-8E2C-4375-998E-12FB63FEEE84}">
      <dgm:prSet/>
      <dgm:spPr/>
      <dgm:t>
        <a:bodyPr/>
        <a:lstStyle/>
        <a:p>
          <a:endParaRPr lang="zh-CN" altLang="en-US">
            <a:latin typeface="Times New Roman" panose="02020603050405020304" pitchFamily="18" charset="0"/>
            <a:cs typeface="Times New Roman" panose="02020603050405020304" pitchFamily="18" charset="0"/>
          </a:endParaRPr>
        </a:p>
      </dgm:t>
    </dgm:pt>
    <dgm:pt modelId="{70714686-A60A-4255-B520-D72F952AA4F8}" type="sibTrans" cxnId="{C9807010-8E2C-4375-998E-12FB63FEEE84}">
      <dgm:prSet/>
      <dgm:spPr/>
      <dgm:t>
        <a:bodyPr/>
        <a:lstStyle/>
        <a:p>
          <a:endParaRPr lang="zh-CN" altLang="en-US">
            <a:latin typeface="Times New Roman" panose="02020603050405020304" pitchFamily="18" charset="0"/>
            <a:cs typeface="Times New Roman" panose="02020603050405020304" pitchFamily="18" charset="0"/>
          </a:endParaRPr>
        </a:p>
      </dgm:t>
    </dgm:pt>
    <dgm:pt modelId="{E66A6354-B8BA-416A-B045-22748D995ABF}">
      <dgm:prSet/>
      <dgm:spPr/>
      <dgm:t>
        <a:bodyPr/>
        <a:lstStyle/>
        <a:p>
          <a:r>
            <a:rPr lang="en-US" dirty="0" err="1">
              <a:latin typeface="Times New Roman" panose="02020603050405020304" pitchFamily="18" charset="0"/>
              <a:cs typeface="Times New Roman" panose="02020603050405020304" pitchFamily="18" charset="0"/>
            </a:rPr>
            <a:t>Winsorize</a:t>
          </a:r>
          <a:endParaRPr lang="zh-CN" dirty="0">
            <a:latin typeface="Times New Roman" panose="02020603050405020304" pitchFamily="18" charset="0"/>
            <a:cs typeface="Times New Roman" panose="02020603050405020304" pitchFamily="18" charset="0"/>
          </a:endParaRPr>
        </a:p>
      </dgm:t>
    </dgm:pt>
    <dgm:pt modelId="{C8A58449-6D83-4712-B950-5652CBB5FA3B}" type="parTrans" cxnId="{0E1D43B0-FE02-41CF-B2D9-9AAA1071AD55}">
      <dgm:prSet/>
      <dgm:spPr/>
      <dgm:t>
        <a:bodyPr/>
        <a:lstStyle/>
        <a:p>
          <a:endParaRPr lang="zh-CN" altLang="en-US">
            <a:latin typeface="Times New Roman" panose="02020603050405020304" pitchFamily="18" charset="0"/>
            <a:cs typeface="Times New Roman" panose="02020603050405020304" pitchFamily="18" charset="0"/>
          </a:endParaRPr>
        </a:p>
      </dgm:t>
    </dgm:pt>
    <dgm:pt modelId="{AD27B842-9CD4-4D7B-ACBF-26DDE827C5D6}" type="sibTrans" cxnId="{0E1D43B0-FE02-41CF-B2D9-9AAA1071AD55}">
      <dgm:prSet/>
      <dgm:spPr/>
      <dgm:t>
        <a:bodyPr/>
        <a:lstStyle/>
        <a:p>
          <a:endParaRPr lang="zh-CN" altLang="en-US">
            <a:latin typeface="Times New Roman" panose="02020603050405020304" pitchFamily="18" charset="0"/>
            <a:cs typeface="Times New Roman" panose="02020603050405020304" pitchFamily="18" charset="0"/>
          </a:endParaRPr>
        </a:p>
      </dgm:t>
    </dgm:pt>
    <dgm:pt modelId="{2CCECF56-19AD-497E-87B7-CC5294ABF846}">
      <dgm:prSet/>
      <dgm:spPr/>
      <dgm:t>
        <a:bodyPr/>
        <a:lstStyle/>
        <a:p>
          <a:r>
            <a:rPr lang="en-US" altLang="zh-CN" dirty="0"/>
            <a:t>……</a:t>
          </a:r>
          <a:endParaRPr lang="zh-CN" altLang="en-US" dirty="0"/>
        </a:p>
      </dgm:t>
    </dgm:pt>
    <dgm:pt modelId="{99CA1CC8-8250-456E-B62C-187BD480DEB3}" type="parTrans" cxnId="{91CE9B90-5961-43A8-89D1-E9D73E9A74B1}">
      <dgm:prSet/>
      <dgm:spPr/>
      <dgm:t>
        <a:bodyPr/>
        <a:lstStyle/>
        <a:p>
          <a:endParaRPr lang="zh-CN" altLang="en-US"/>
        </a:p>
      </dgm:t>
    </dgm:pt>
    <dgm:pt modelId="{93929FCA-3EC5-42A9-A82A-15AFEC40578B}" type="sibTrans" cxnId="{91CE9B90-5961-43A8-89D1-E9D73E9A74B1}">
      <dgm:prSet/>
      <dgm:spPr/>
      <dgm:t>
        <a:bodyPr/>
        <a:lstStyle/>
        <a:p>
          <a:endParaRPr lang="zh-CN" altLang="en-US"/>
        </a:p>
      </dgm:t>
    </dgm:pt>
    <dgm:pt modelId="{AA025E6B-8FEF-4505-90DC-FA864880D962}" type="pres">
      <dgm:prSet presAssocID="{A1A4FEB4-737C-415A-B66F-5E1F709FC854}" presName="Name0" presStyleCnt="0">
        <dgm:presLayoutVars>
          <dgm:dir/>
          <dgm:animLvl val="lvl"/>
          <dgm:resizeHandles val="exact"/>
        </dgm:presLayoutVars>
      </dgm:prSet>
      <dgm:spPr/>
    </dgm:pt>
    <dgm:pt modelId="{032AD661-5EFE-4462-9D0C-AACA1AD42A27}" type="pres">
      <dgm:prSet presAssocID="{7553DD11-7621-4DF1-990F-0456F579F627}" presName="linNode" presStyleCnt="0"/>
      <dgm:spPr/>
    </dgm:pt>
    <dgm:pt modelId="{D6229686-CFDF-418D-8220-60E178452ACC}" type="pres">
      <dgm:prSet presAssocID="{7553DD11-7621-4DF1-990F-0456F579F627}" presName="parentText" presStyleLbl="node1" presStyleIdx="0" presStyleCnt="4">
        <dgm:presLayoutVars>
          <dgm:chMax val="1"/>
          <dgm:bulletEnabled val="1"/>
        </dgm:presLayoutVars>
      </dgm:prSet>
      <dgm:spPr/>
    </dgm:pt>
    <dgm:pt modelId="{E09879EA-DBFC-43D6-9469-8C7EE31E2C29}" type="pres">
      <dgm:prSet presAssocID="{5CF47751-1977-42C4-91A5-5A268F98C1B4}" presName="sp" presStyleCnt="0"/>
      <dgm:spPr/>
    </dgm:pt>
    <dgm:pt modelId="{412F7071-135F-4469-953D-6500DC831799}" type="pres">
      <dgm:prSet presAssocID="{2022AE0E-C023-4D8E-B191-2C9423D957FE}" presName="linNode" presStyleCnt="0"/>
      <dgm:spPr/>
    </dgm:pt>
    <dgm:pt modelId="{D52BA2B2-2214-4B16-AC00-54A304F718D3}" type="pres">
      <dgm:prSet presAssocID="{2022AE0E-C023-4D8E-B191-2C9423D957FE}" presName="parentText" presStyleLbl="node1" presStyleIdx="1" presStyleCnt="4">
        <dgm:presLayoutVars>
          <dgm:chMax val="1"/>
          <dgm:bulletEnabled val="1"/>
        </dgm:presLayoutVars>
      </dgm:prSet>
      <dgm:spPr/>
    </dgm:pt>
    <dgm:pt modelId="{D05EA2BF-ECFF-49BB-8D9D-D78EF26E5D71}" type="pres">
      <dgm:prSet presAssocID="{70714686-A60A-4255-B520-D72F952AA4F8}" presName="sp" presStyleCnt="0"/>
      <dgm:spPr/>
    </dgm:pt>
    <dgm:pt modelId="{C08E97B2-DA63-4953-AA6D-BC3CA2AD9251}" type="pres">
      <dgm:prSet presAssocID="{E66A6354-B8BA-416A-B045-22748D995ABF}" presName="linNode" presStyleCnt="0"/>
      <dgm:spPr/>
    </dgm:pt>
    <dgm:pt modelId="{710C85A1-77FC-4416-9462-7028A88BD398}" type="pres">
      <dgm:prSet presAssocID="{E66A6354-B8BA-416A-B045-22748D995ABF}" presName="parentText" presStyleLbl="node1" presStyleIdx="2" presStyleCnt="4">
        <dgm:presLayoutVars>
          <dgm:chMax val="1"/>
          <dgm:bulletEnabled val="1"/>
        </dgm:presLayoutVars>
      </dgm:prSet>
      <dgm:spPr/>
    </dgm:pt>
    <dgm:pt modelId="{C826D8EE-5E2B-476A-9D6B-BA83E42B3DD5}" type="pres">
      <dgm:prSet presAssocID="{AD27B842-9CD4-4D7B-ACBF-26DDE827C5D6}" presName="sp" presStyleCnt="0"/>
      <dgm:spPr/>
    </dgm:pt>
    <dgm:pt modelId="{B1B25D36-AFAA-4B77-941A-9B799E467419}" type="pres">
      <dgm:prSet presAssocID="{2CCECF56-19AD-497E-87B7-CC5294ABF846}" presName="linNode" presStyleCnt="0"/>
      <dgm:spPr/>
    </dgm:pt>
    <dgm:pt modelId="{5278C522-0FD7-49CE-90EA-CF81291CD8A2}" type="pres">
      <dgm:prSet presAssocID="{2CCECF56-19AD-497E-87B7-CC5294ABF846}" presName="parentText" presStyleLbl="node1" presStyleIdx="3" presStyleCnt="4">
        <dgm:presLayoutVars>
          <dgm:chMax val="1"/>
          <dgm:bulletEnabled val="1"/>
        </dgm:presLayoutVars>
      </dgm:prSet>
      <dgm:spPr/>
    </dgm:pt>
  </dgm:ptLst>
  <dgm:cxnLst>
    <dgm:cxn modelId="{C9807010-8E2C-4375-998E-12FB63FEEE84}" srcId="{A1A4FEB4-737C-415A-B66F-5E1F709FC854}" destId="{2022AE0E-C023-4D8E-B191-2C9423D957FE}" srcOrd="1" destOrd="0" parTransId="{BBF4D0C2-4200-482B-8509-5259F742FB80}" sibTransId="{70714686-A60A-4255-B520-D72F952AA4F8}"/>
    <dgm:cxn modelId="{CE9DDF2C-97DD-492A-A84E-72432346750D}" type="presOf" srcId="{7553DD11-7621-4DF1-990F-0456F579F627}" destId="{D6229686-CFDF-418D-8220-60E178452ACC}" srcOrd="0" destOrd="0" presId="urn:microsoft.com/office/officeart/2005/8/layout/vList5"/>
    <dgm:cxn modelId="{F14C1736-EE77-424C-9A5A-6AD41873C5C9}" type="presOf" srcId="{A1A4FEB4-737C-415A-B66F-5E1F709FC854}" destId="{AA025E6B-8FEF-4505-90DC-FA864880D962}" srcOrd="0" destOrd="0" presId="urn:microsoft.com/office/officeart/2005/8/layout/vList5"/>
    <dgm:cxn modelId="{F12EC76F-D393-4832-A841-ABCA5E33FC81}" type="presOf" srcId="{2CCECF56-19AD-497E-87B7-CC5294ABF846}" destId="{5278C522-0FD7-49CE-90EA-CF81291CD8A2}" srcOrd="0" destOrd="0" presId="urn:microsoft.com/office/officeart/2005/8/layout/vList5"/>
    <dgm:cxn modelId="{91CE9B90-5961-43A8-89D1-E9D73E9A74B1}" srcId="{A1A4FEB4-737C-415A-B66F-5E1F709FC854}" destId="{2CCECF56-19AD-497E-87B7-CC5294ABF846}" srcOrd="3" destOrd="0" parTransId="{99CA1CC8-8250-456E-B62C-187BD480DEB3}" sibTransId="{93929FCA-3EC5-42A9-A82A-15AFEC40578B}"/>
    <dgm:cxn modelId="{068FCEA7-63F0-433B-9D19-6D17DB97DD54}" type="presOf" srcId="{2022AE0E-C023-4D8E-B191-2C9423D957FE}" destId="{D52BA2B2-2214-4B16-AC00-54A304F718D3}" srcOrd="0" destOrd="0" presId="urn:microsoft.com/office/officeart/2005/8/layout/vList5"/>
    <dgm:cxn modelId="{0E1D43B0-FE02-41CF-B2D9-9AAA1071AD55}" srcId="{A1A4FEB4-737C-415A-B66F-5E1F709FC854}" destId="{E66A6354-B8BA-416A-B045-22748D995ABF}" srcOrd="2" destOrd="0" parTransId="{C8A58449-6D83-4712-B950-5652CBB5FA3B}" sibTransId="{AD27B842-9CD4-4D7B-ACBF-26DDE827C5D6}"/>
    <dgm:cxn modelId="{EE503ABC-2AC3-4058-AF10-7A2C956B063A}" srcId="{A1A4FEB4-737C-415A-B66F-5E1F709FC854}" destId="{7553DD11-7621-4DF1-990F-0456F579F627}" srcOrd="0" destOrd="0" parTransId="{ADE011DB-C13F-499F-B015-A25BA64D3A91}" sibTransId="{5CF47751-1977-42C4-91A5-5A268F98C1B4}"/>
    <dgm:cxn modelId="{E58AFCD9-22FD-478A-980E-9A3D43F700CC}" type="presOf" srcId="{E66A6354-B8BA-416A-B045-22748D995ABF}" destId="{710C85A1-77FC-4416-9462-7028A88BD398}" srcOrd="0" destOrd="0" presId="urn:microsoft.com/office/officeart/2005/8/layout/vList5"/>
    <dgm:cxn modelId="{975D8C4E-11A5-4CA0-BAE8-FA9C0D2CFBC8}" type="presParOf" srcId="{AA025E6B-8FEF-4505-90DC-FA864880D962}" destId="{032AD661-5EFE-4462-9D0C-AACA1AD42A27}" srcOrd="0" destOrd="0" presId="urn:microsoft.com/office/officeart/2005/8/layout/vList5"/>
    <dgm:cxn modelId="{6A3DE24F-D3A7-4DA9-9734-B1BF93D0EDC1}" type="presParOf" srcId="{032AD661-5EFE-4462-9D0C-AACA1AD42A27}" destId="{D6229686-CFDF-418D-8220-60E178452ACC}" srcOrd="0" destOrd="0" presId="urn:microsoft.com/office/officeart/2005/8/layout/vList5"/>
    <dgm:cxn modelId="{84EA7C12-7360-43E6-A885-8C44F7E81270}" type="presParOf" srcId="{AA025E6B-8FEF-4505-90DC-FA864880D962}" destId="{E09879EA-DBFC-43D6-9469-8C7EE31E2C29}" srcOrd="1" destOrd="0" presId="urn:microsoft.com/office/officeart/2005/8/layout/vList5"/>
    <dgm:cxn modelId="{6779BD79-29C4-48D2-9E81-961AC851C5A9}" type="presParOf" srcId="{AA025E6B-8FEF-4505-90DC-FA864880D962}" destId="{412F7071-135F-4469-953D-6500DC831799}" srcOrd="2" destOrd="0" presId="urn:microsoft.com/office/officeart/2005/8/layout/vList5"/>
    <dgm:cxn modelId="{12AA5026-1BD2-4C8D-8E5C-1B06A7AE7659}" type="presParOf" srcId="{412F7071-135F-4469-953D-6500DC831799}" destId="{D52BA2B2-2214-4B16-AC00-54A304F718D3}" srcOrd="0" destOrd="0" presId="urn:microsoft.com/office/officeart/2005/8/layout/vList5"/>
    <dgm:cxn modelId="{AAF1C7C8-B017-4EEF-B8FF-73CC72351210}" type="presParOf" srcId="{AA025E6B-8FEF-4505-90DC-FA864880D962}" destId="{D05EA2BF-ECFF-49BB-8D9D-D78EF26E5D71}" srcOrd="3" destOrd="0" presId="urn:microsoft.com/office/officeart/2005/8/layout/vList5"/>
    <dgm:cxn modelId="{165B2989-92D9-4795-AA6C-794737E042DE}" type="presParOf" srcId="{AA025E6B-8FEF-4505-90DC-FA864880D962}" destId="{C08E97B2-DA63-4953-AA6D-BC3CA2AD9251}" srcOrd="4" destOrd="0" presId="urn:microsoft.com/office/officeart/2005/8/layout/vList5"/>
    <dgm:cxn modelId="{9AE89C20-B92E-4000-BC4C-C82B74C627BE}" type="presParOf" srcId="{C08E97B2-DA63-4953-AA6D-BC3CA2AD9251}" destId="{710C85A1-77FC-4416-9462-7028A88BD398}" srcOrd="0" destOrd="0" presId="urn:microsoft.com/office/officeart/2005/8/layout/vList5"/>
    <dgm:cxn modelId="{413C1BBC-8DD0-4CFF-A26D-221A0BA9B03A}" type="presParOf" srcId="{AA025E6B-8FEF-4505-90DC-FA864880D962}" destId="{C826D8EE-5E2B-476A-9D6B-BA83E42B3DD5}" srcOrd="5" destOrd="0" presId="urn:microsoft.com/office/officeart/2005/8/layout/vList5"/>
    <dgm:cxn modelId="{A9471400-E8A2-49B9-97FA-4245C004057D}" type="presParOf" srcId="{AA025E6B-8FEF-4505-90DC-FA864880D962}" destId="{B1B25D36-AFAA-4B77-941A-9B799E467419}" srcOrd="6" destOrd="0" presId="urn:microsoft.com/office/officeart/2005/8/layout/vList5"/>
    <dgm:cxn modelId="{F8AEB952-612A-4ECB-A92D-709EBEEA94BA}" type="presParOf" srcId="{B1B25D36-AFAA-4B77-941A-9B799E467419}" destId="{5278C522-0FD7-49CE-90EA-CF81291CD8A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C0D3C-AB04-4F89-8A03-9D69F76562DB}">
      <dsp:nvSpPr>
        <dsp:cNvPr id="0" name=""/>
        <dsp:cNvSpPr/>
      </dsp:nvSpPr>
      <dsp:spPr>
        <a:xfrm rot="10800000">
          <a:off x="1184363" y="1488"/>
          <a:ext cx="4053840" cy="653132"/>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13" tIns="118110" rIns="220472" bIns="118110" numCol="1" spcCol="1270" anchor="ctr" anchorCtr="0">
          <a:noAutofit/>
        </a:bodyPr>
        <a:lstStyle/>
        <a:p>
          <a:pPr marL="0" lvl="0" indent="0" algn="ctr" defTabSz="1377950">
            <a:lnSpc>
              <a:spcPct val="90000"/>
            </a:lnSpc>
            <a:spcBef>
              <a:spcPct val="0"/>
            </a:spcBef>
            <a:spcAft>
              <a:spcPct val="35000"/>
            </a:spcAft>
            <a:buNone/>
          </a:pPr>
          <a:r>
            <a:rPr lang="en-US" altLang="zh-CN" sz="3100" b="1" kern="1200" dirty="0">
              <a:latin typeface="Times New Roman" panose="02020603050405020304" pitchFamily="18" charset="0"/>
              <a:cs typeface="Times New Roman" panose="02020603050405020304" pitchFamily="18" charset="0"/>
            </a:rPr>
            <a:t>Overview of OLS </a:t>
          </a:r>
          <a:endParaRPr lang="zh-CN" sz="3100" b="1" kern="1200" dirty="0">
            <a:latin typeface="Times New Roman" panose="02020603050405020304" pitchFamily="18" charset="0"/>
            <a:cs typeface="Times New Roman" panose="02020603050405020304" pitchFamily="18" charset="0"/>
          </a:endParaRPr>
        </a:p>
      </dsp:txBody>
      <dsp:txXfrm rot="10800000">
        <a:off x="1347646" y="1488"/>
        <a:ext cx="3890557" cy="653132"/>
      </dsp:txXfrm>
    </dsp:sp>
    <dsp:sp modelId="{95B166EC-D4A7-4021-B766-D36AA38B5DFD}">
      <dsp:nvSpPr>
        <dsp:cNvPr id="0" name=""/>
        <dsp:cNvSpPr/>
      </dsp:nvSpPr>
      <dsp:spPr>
        <a:xfrm>
          <a:off x="857796" y="1488"/>
          <a:ext cx="653132" cy="653132"/>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F8358D-88F4-493B-98DB-9FADFC25860B}">
      <dsp:nvSpPr>
        <dsp:cNvPr id="0" name=""/>
        <dsp:cNvSpPr/>
      </dsp:nvSpPr>
      <dsp:spPr>
        <a:xfrm rot="10800000">
          <a:off x="1184363" y="849585"/>
          <a:ext cx="4053840" cy="653132"/>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13" tIns="118110" rIns="220472" bIns="118110" numCol="1" spcCol="1270" anchor="ctr" anchorCtr="0">
          <a:noAutofit/>
        </a:bodyPr>
        <a:lstStyle/>
        <a:p>
          <a:pPr marL="0" lvl="0" indent="0" algn="ctr" defTabSz="1377950">
            <a:lnSpc>
              <a:spcPct val="90000"/>
            </a:lnSpc>
            <a:spcBef>
              <a:spcPct val="0"/>
            </a:spcBef>
            <a:spcAft>
              <a:spcPct val="35000"/>
            </a:spcAft>
            <a:buNone/>
          </a:pPr>
          <a:r>
            <a:rPr lang="en-US" altLang="zh-CN" sz="3100" b="1" kern="1200">
              <a:latin typeface="Times New Roman" panose="02020603050405020304" pitchFamily="18" charset="0"/>
              <a:cs typeface="Times New Roman" panose="02020603050405020304" pitchFamily="18" charset="0"/>
            </a:rPr>
            <a:t>FAQ of OLS</a:t>
          </a:r>
          <a:endParaRPr lang="zh-CN" sz="3100" b="1" kern="1200" dirty="0">
            <a:latin typeface="Times New Roman" panose="02020603050405020304" pitchFamily="18" charset="0"/>
            <a:cs typeface="Times New Roman" panose="02020603050405020304" pitchFamily="18" charset="0"/>
          </a:endParaRPr>
        </a:p>
      </dsp:txBody>
      <dsp:txXfrm rot="10800000">
        <a:off x="1347646" y="849585"/>
        <a:ext cx="3890557" cy="653132"/>
      </dsp:txXfrm>
    </dsp:sp>
    <dsp:sp modelId="{D959F791-2910-4EDC-9CA3-455936A3A04F}">
      <dsp:nvSpPr>
        <dsp:cNvPr id="0" name=""/>
        <dsp:cNvSpPr/>
      </dsp:nvSpPr>
      <dsp:spPr>
        <a:xfrm>
          <a:off x="857796" y="849585"/>
          <a:ext cx="653132" cy="653132"/>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FDB153-789B-48F3-958E-32019C50DDEE}">
      <dsp:nvSpPr>
        <dsp:cNvPr id="0" name=""/>
        <dsp:cNvSpPr/>
      </dsp:nvSpPr>
      <dsp:spPr>
        <a:xfrm rot="10800000">
          <a:off x="1184363" y="1697682"/>
          <a:ext cx="4053840" cy="653132"/>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13" tIns="118110" rIns="220472" bIns="118110" numCol="1" spcCol="1270" anchor="ctr" anchorCtr="0">
          <a:noAutofit/>
        </a:bodyPr>
        <a:lstStyle/>
        <a:p>
          <a:pPr marL="0" lvl="0" indent="0" algn="ctr" defTabSz="1377950">
            <a:lnSpc>
              <a:spcPct val="90000"/>
            </a:lnSpc>
            <a:spcBef>
              <a:spcPct val="0"/>
            </a:spcBef>
            <a:spcAft>
              <a:spcPct val="35000"/>
            </a:spcAft>
            <a:buNone/>
          </a:pPr>
          <a:r>
            <a:rPr lang="en-US" altLang="zh-CN" sz="3100" b="1" kern="1200" dirty="0">
              <a:latin typeface="Times New Roman" panose="02020603050405020304" pitchFamily="18" charset="0"/>
              <a:cs typeface="Times New Roman" panose="02020603050405020304" pitchFamily="18" charset="0"/>
            </a:rPr>
            <a:t>An Example</a:t>
          </a:r>
          <a:endParaRPr lang="zh-CN" sz="3100" b="1" kern="1200" dirty="0">
            <a:latin typeface="Times New Roman" panose="02020603050405020304" pitchFamily="18" charset="0"/>
            <a:cs typeface="Times New Roman" panose="02020603050405020304" pitchFamily="18" charset="0"/>
          </a:endParaRPr>
        </a:p>
      </dsp:txBody>
      <dsp:txXfrm rot="10800000">
        <a:off x="1347646" y="1697682"/>
        <a:ext cx="3890557" cy="653132"/>
      </dsp:txXfrm>
    </dsp:sp>
    <dsp:sp modelId="{41606174-A3AC-4E61-AA5C-CFE8CA7B0B9C}">
      <dsp:nvSpPr>
        <dsp:cNvPr id="0" name=""/>
        <dsp:cNvSpPr/>
      </dsp:nvSpPr>
      <dsp:spPr>
        <a:xfrm>
          <a:off x="857796" y="1697682"/>
          <a:ext cx="653132" cy="653132"/>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C50CA3-2E42-42AA-9861-17E40A39FC56}">
      <dsp:nvSpPr>
        <dsp:cNvPr id="0" name=""/>
        <dsp:cNvSpPr/>
      </dsp:nvSpPr>
      <dsp:spPr>
        <a:xfrm rot="10800000">
          <a:off x="1184363" y="2545779"/>
          <a:ext cx="4053840" cy="653132"/>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13" tIns="118110" rIns="220472" bIns="118110" numCol="1" spcCol="1270" anchor="ctr" anchorCtr="0">
          <a:noAutofit/>
        </a:bodyPr>
        <a:lstStyle/>
        <a:p>
          <a:pPr marL="0" lvl="0" indent="0" algn="ctr" defTabSz="1377950">
            <a:lnSpc>
              <a:spcPct val="90000"/>
            </a:lnSpc>
            <a:spcBef>
              <a:spcPct val="0"/>
            </a:spcBef>
            <a:spcAft>
              <a:spcPct val="35000"/>
            </a:spcAft>
            <a:buNone/>
          </a:pPr>
          <a:r>
            <a:rPr lang="en-US" altLang="zh-CN" sz="3100" b="1" kern="1200" dirty="0">
              <a:latin typeface="Times New Roman" panose="02020603050405020304" pitchFamily="18" charset="0"/>
              <a:cs typeface="Times New Roman" panose="02020603050405020304" pitchFamily="18" charset="0"/>
            </a:rPr>
            <a:t>Event Study Intro</a:t>
          </a:r>
          <a:endParaRPr lang="zh-CN" sz="3100" b="1" kern="1200" dirty="0">
            <a:latin typeface="Times New Roman" panose="02020603050405020304" pitchFamily="18" charset="0"/>
            <a:cs typeface="Times New Roman" panose="02020603050405020304" pitchFamily="18" charset="0"/>
          </a:endParaRPr>
        </a:p>
      </dsp:txBody>
      <dsp:txXfrm rot="10800000">
        <a:off x="1347646" y="2545779"/>
        <a:ext cx="3890557" cy="653132"/>
      </dsp:txXfrm>
    </dsp:sp>
    <dsp:sp modelId="{35E2BDB7-D6B9-4FCC-8AD8-FDE17163C330}">
      <dsp:nvSpPr>
        <dsp:cNvPr id="0" name=""/>
        <dsp:cNvSpPr/>
      </dsp:nvSpPr>
      <dsp:spPr>
        <a:xfrm>
          <a:off x="857796" y="2545779"/>
          <a:ext cx="653132" cy="653132"/>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2A9F9-E4D5-4F27-A144-596826AD1243}">
      <dsp:nvSpPr>
        <dsp:cNvPr id="0" name=""/>
        <dsp:cNvSpPr/>
      </dsp:nvSpPr>
      <dsp:spPr>
        <a:xfrm rot="10800000">
          <a:off x="1159957" y="1172"/>
          <a:ext cx="4003167" cy="606565"/>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7478"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1. What does literature often control for</a:t>
          </a:r>
          <a:r>
            <a:rPr lang="zh-CN" sz="1400" b="1" kern="1200" dirty="0">
              <a:latin typeface="Times New Roman" panose="02020603050405020304" pitchFamily="18" charset="0"/>
              <a:cs typeface="Times New Roman" panose="02020603050405020304" pitchFamily="18" charset="0"/>
            </a:rPr>
            <a:t>？</a:t>
          </a:r>
          <a:r>
            <a:rPr lang="en-US" sz="1400" b="1" kern="1200" dirty="0">
              <a:latin typeface="Times New Roman" panose="02020603050405020304" pitchFamily="18" charset="0"/>
              <a:cs typeface="Times New Roman" panose="02020603050405020304" pitchFamily="18" charset="0"/>
            </a:rPr>
            <a:t> </a:t>
          </a:r>
          <a:endParaRPr lang="zh-CN" sz="1400" b="1" kern="1200" dirty="0">
            <a:latin typeface="Times New Roman" panose="02020603050405020304" pitchFamily="18" charset="0"/>
            <a:cs typeface="Times New Roman" panose="02020603050405020304" pitchFamily="18" charset="0"/>
          </a:endParaRPr>
        </a:p>
      </dsp:txBody>
      <dsp:txXfrm rot="10800000">
        <a:off x="1311598" y="1172"/>
        <a:ext cx="3851526" cy="606565"/>
      </dsp:txXfrm>
    </dsp:sp>
    <dsp:sp modelId="{8F04B1A1-BE5B-49ED-AA81-52E2A5878D1C}">
      <dsp:nvSpPr>
        <dsp:cNvPr id="0" name=""/>
        <dsp:cNvSpPr/>
      </dsp:nvSpPr>
      <dsp:spPr>
        <a:xfrm>
          <a:off x="856675" y="1172"/>
          <a:ext cx="606565" cy="606565"/>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C4AD0C-1558-4C5B-B9CB-94477FB50866}">
      <dsp:nvSpPr>
        <dsp:cNvPr id="0" name=""/>
        <dsp:cNvSpPr/>
      </dsp:nvSpPr>
      <dsp:spPr>
        <a:xfrm rot="10800000">
          <a:off x="1159957" y="788802"/>
          <a:ext cx="4003167" cy="606565"/>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7478"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Times New Roman" panose="02020603050405020304" pitchFamily="18" charset="0"/>
              <a:cs typeface="Times New Roman" panose="02020603050405020304" pitchFamily="18" charset="0"/>
            </a:rPr>
            <a:t>2. Winsorize the data</a:t>
          </a:r>
          <a:endParaRPr lang="zh-CN" sz="1400" b="1" kern="1200">
            <a:latin typeface="Times New Roman" panose="02020603050405020304" pitchFamily="18" charset="0"/>
            <a:cs typeface="Times New Roman" panose="02020603050405020304" pitchFamily="18" charset="0"/>
          </a:endParaRPr>
        </a:p>
      </dsp:txBody>
      <dsp:txXfrm rot="10800000">
        <a:off x="1311598" y="788802"/>
        <a:ext cx="3851526" cy="606565"/>
      </dsp:txXfrm>
    </dsp:sp>
    <dsp:sp modelId="{40F2BCE5-F088-4D1E-9EF5-14B3CB553F3E}">
      <dsp:nvSpPr>
        <dsp:cNvPr id="0" name=""/>
        <dsp:cNvSpPr/>
      </dsp:nvSpPr>
      <dsp:spPr>
        <a:xfrm>
          <a:off x="856675" y="788802"/>
          <a:ext cx="606565" cy="606565"/>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627501-DD5F-4AEE-9101-3E903355EA7E}">
      <dsp:nvSpPr>
        <dsp:cNvPr id="0" name=""/>
        <dsp:cNvSpPr/>
      </dsp:nvSpPr>
      <dsp:spPr>
        <a:xfrm rot="10800000">
          <a:off x="1159957" y="1576432"/>
          <a:ext cx="4003167" cy="606565"/>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7478"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3. VIF</a:t>
          </a:r>
          <a:endParaRPr lang="zh-CN" sz="1400" b="1" kern="1200" dirty="0">
            <a:latin typeface="Times New Roman" panose="02020603050405020304" pitchFamily="18" charset="0"/>
            <a:cs typeface="Times New Roman" panose="02020603050405020304" pitchFamily="18" charset="0"/>
          </a:endParaRPr>
        </a:p>
      </dsp:txBody>
      <dsp:txXfrm rot="10800000">
        <a:off x="1311598" y="1576432"/>
        <a:ext cx="3851526" cy="606565"/>
      </dsp:txXfrm>
    </dsp:sp>
    <dsp:sp modelId="{172AE4DF-21A5-48FA-8E3E-70083CCCB59C}">
      <dsp:nvSpPr>
        <dsp:cNvPr id="0" name=""/>
        <dsp:cNvSpPr/>
      </dsp:nvSpPr>
      <dsp:spPr>
        <a:xfrm>
          <a:off x="856675" y="1576432"/>
          <a:ext cx="606565" cy="606565"/>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C07515-2C15-4547-B67A-35C95A33FF54}">
      <dsp:nvSpPr>
        <dsp:cNvPr id="0" name=""/>
        <dsp:cNvSpPr/>
      </dsp:nvSpPr>
      <dsp:spPr>
        <a:xfrm rot="10800000">
          <a:off x="1159957" y="2364061"/>
          <a:ext cx="4003167" cy="606565"/>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7478"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4. OLS</a:t>
          </a:r>
          <a:endParaRPr lang="zh-CN" sz="1400" b="1" kern="1200" dirty="0">
            <a:latin typeface="Times New Roman" panose="02020603050405020304" pitchFamily="18" charset="0"/>
            <a:cs typeface="Times New Roman" panose="02020603050405020304" pitchFamily="18" charset="0"/>
          </a:endParaRPr>
        </a:p>
      </dsp:txBody>
      <dsp:txXfrm rot="10800000">
        <a:off x="1311598" y="2364061"/>
        <a:ext cx="3851526" cy="606565"/>
      </dsp:txXfrm>
    </dsp:sp>
    <dsp:sp modelId="{452C48BE-9EBD-4B62-9FE2-3E566D2F19F5}">
      <dsp:nvSpPr>
        <dsp:cNvPr id="0" name=""/>
        <dsp:cNvSpPr/>
      </dsp:nvSpPr>
      <dsp:spPr>
        <a:xfrm>
          <a:off x="856675" y="2364061"/>
          <a:ext cx="606565" cy="606565"/>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FD757-B6D2-4D4A-8252-668C5B4B688F}">
      <dsp:nvSpPr>
        <dsp:cNvPr id="0" name=""/>
        <dsp:cNvSpPr/>
      </dsp:nvSpPr>
      <dsp:spPr>
        <a:xfrm>
          <a:off x="637341" y="0"/>
          <a:ext cx="7223203" cy="2895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108A8-D3C5-4C1A-B1CD-3D2CBC357A9D}">
      <dsp:nvSpPr>
        <dsp:cNvPr id="0" name=""/>
        <dsp:cNvSpPr/>
      </dsp:nvSpPr>
      <dsp:spPr>
        <a:xfrm>
          <a:off x="2489" y="868680"/>
          <a:ext cx="1498748" cy="115824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1. Merge Data</a:t>
          </a:r>
          <a:endParaRPr lang="zh-CN" sz="1600" kern="1200" dirty="0">
            <a:latin typeface="Times New Roman" panose="02020603050405020304" pitchFamily="18" charset="0"/>
            <a:cs typeface="Times New Roman" panose="02020603050405020304" pitchFamily="18" charset="0"/>
          </a:endParaRPr>
        </a:p>
      </dsp:txBody>
      <dsp:txXfrm>
        <a:off x="59030" y="925221"/>
        <a:ext cx="1385666" cy="1045158"/>
      </dsp:txXfrm>
    </dsp:sp>
    <dsp:sp modelId="{020F06CF-732A-4A74-BEFF-EFA8F5699F32}">
      <dsp:nvSpPr>
        <dsp:cNvPr id="0" name=""/>
        <dsp:cNvSpPr/>
      </dsp:nvSpPr>
      <dsp:spPr>
        <a:xfrm>
          <a:off x="1751029" y="868680"/>
          <a:ext cx="1498748" cy="115824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2.Standardize </a:t>
          </a:r>
          <a:endParaRPr lang="zh-CN" sz="1600" kern="1200" dirty="0">
            <a:latin typeface="Times New Roman" panose="02020603050405020304" pitchFamily="18" charset="0"/>
            <a:cs typeface="Times New Roman" panose="02020603050405020304" pitchFamily="18" charset="0"/>
          </a:endParaRPr>
        </a:p>
      </dsp:txBody>
      <dsp:txXfrm>
        <a:off x="1807570" y="925221"/>
        <a:ext cx="1385666" cy="1045158"/>
      </dsp:txXfrm>
    </dsp:sp>
    <dsp:sp modelId="{E940081D-B76A-4813-B95A-7B55ABCFCF39}">
      <dsp:nvSpPr>
        <dsp:cNvPr id="0" name=""/>
        <dsp:cNvSpPr/>
      </dsp:nvSpPr>
      <dsp:spPr>
        <a:xfrm>
          <a:off x="3499569" y="868680"/>
          <a:ext cx="1498748" cy="115824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3. Summary </a:t>
          </a:r>
          <a:endParaRPr lang="zh-CN" sz="1600" kern="1200" dirty="0">
            <a:latin typeface="Times New Roman" panose="02020603050405020304" pitchFamily="18" charset="0"/>
            <a:cs typeface="Times New Roman" panose="02020603050405020304" pitchFamily="18" charset="0"/>
          </a:endParaRPr>
        </a:p>
      </dsp:txBody>
      <dsp:txXfrm>
        <a:off x="3556110" y="925221"/>
        <a:ext cx="1385666" cy="1045158"/>
      </dsp:txXfrm>
    </dsp:sp>
    <dsp:sp modelId="{D789EF92-89C1-4137-B086-563B823DCAFA}">
      <dsp:nvSpPr>
        <dsp:cNvPr id="0" name=""/>
        <dsp:cNvSpPr/>
      </dsp:nvSpPr>
      <dsp:spPr>
        <a:xfrm>
          <a:off x="5248109" y="868680"/>
          <a:ext cx="1498748" cy="115824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4. VIF</a:t>
          </a:r>
          <a:endParaRPr lang="zh-CN" sz="1600" kern="1200">
            <a:latin typeface="Times New Roman" panose="02020603050405020304" pitchFamily="18" charset="0"/>
            <a:cs typeface="Times New Roman" panose="02020603050405020304" pitchFamily="18" charset="0"/>
          </a:endParaRPr>
        </a:p>
      </dsp:txBody>
      <dsp:txXfrm>
        <a:off x="5304650" y="925221"/>
        <a:ext cx="1385666" cy="1045158"/>
      </dsp:txXfrm>
    </dsp:sp>
    <dsp:sp modelId="{A59868BC-FB23-48A6-8CEB-3CEDB47516DE}">
      <dsp:nvSpPr>
        <dsp:cNvPr id="0" name=""/>
        <dsp:cNvSpPr/>
      </dsp:nvSpPr>
      <dsp:spPr>
        <a:xfrm>
          <a:off x="6996648" y="868680"/>
          <a:ext cx="1498748" cy="115824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5. OLS</a:t>
          </a:r>
          <a:endParaRPr lang="zh-CN" sz="1600" kern="1200">
            <a:latin typeface="Times New Roman" panose="02020603050405020304" pitchFamily="18" charset="0"/>
            <a:cs typeface="Times New Roman" panose="02020603050405020304" pitchFamily="18" charset="0"/>
          </a:endParaRPr>
        </a:p>
      </dsp:txBody>
      <dsp:txXfrm>
        <a:off x="7053189" y="925221"/>
        <a:ext cx="1385666" cy="1045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29686-CFDF-418D-8220-60E178452ACC}">
      <dsp:nvSpPr>
        <dsp:cNvPr id="0" name=""/>
        <dsp:cNvSpPr/>
      </dsp:nvSpPr>
      <dsp:spPr>
        <a:xfrm>
          <a:off x="2556764" y="1302"/>
          <a:ext cx="2876359" cy="859482"/>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Times New Roman" panose="02020603050405020304" pitchFamily="18" charset="0"/>
              <a:cs typeface="Times New Roman" panose="02020603050405020304" pitchFamily="18" charset="0"/>
            </a:rPr>
            <a:t>1 Salary </a:t>
          </a:r>
          <a:endParaRPr lang="zh-CN" sz="1800" b="1" kern="1200" dirty="0">
            <a:latin typeface="Times New Roman" panose="02020603050405020304" pitchFamily="18" charset="0"/>
            <a:cs typeface="Times New Roman" panose="02020603050405020304" pitchFamily="18" charset="0"/>
          </a:endParaRPr>
        </a:p>
      </dsp:txBody>
      <dsp:txXfrm>
        <a:off x="2598720" y="43258"/>
        <a:ext cx="2792447" cy="775570"/>
      </dsp:txXfrm>
    </dsp:sp>
    <dsp:sp modelId="{D52BA2B2-2214-4B16-AC00-54A304F718D3}">
      <dsp:nvSpPr>
        <dsp:cNvPr id="0" name=""/>
        <dsp:cNvSpPr/>
      </dsp:nvSpPr>
      <dsp:spPr>
        <a:xfrm>
          <a:off x="2556764" y="903758"/>
          <a:ext cx="2876359" cy="859482"/>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2 Firm level financial data </a:t>
          </a:r>
        </a:p>
        <a:p>
          <a:pPr marL="0" lvl="0" indent="0" algn="ctr"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(Size, Lev, ROA, Tobin Q)</a:t>
          </a:r>
          <a:endParaRPr lang="zh-CN" sz="1800" b="1" kern="1200" dirty="0">
            <a:latin typeface="Times New Roman" panose="02020603050405020304" pitchFamily="18" charset="0"/>
            <a:cs typeface="Times New Roman" panose="02020603050405020304" pitchFamily="18" charset="0"/>
          </a:endParaRPr>
        </a:p>
      </dsp:txBody>
      <dsp:txXfrm>
        <a:off x="2598720" y="945714"/>
        <a:ext cx="2792447" cy="775570"/>
      </dsp:txXfrm>
    </dsp:sp>
    <dsp:sp modelId="{710C85A1-77FC-4416-9462-7028A88BD398}">
      <dsp:nvSpPr>
        <dsp:cNvPr id="0" name=""/>
        <dsp:cNvSpPr/>
      </dsp:nvSpPr>
      <dsp:spPr>
        <a:xfrm>
          <a:off x="2556764" y="1806215"/>
          <a:ext cx="2876359" cy="859482"/>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3 Board structure </a:t>
          </a:r>
        </a:p>
        <a:p>
          <a:pPr marL="0" lvl="0" indent="0" algn="ctr"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a:t>
          </a:r>
          <a:r>
            <a:rPr lang="en-US" sz="1800" b="1" kern="1200" dirty="0" err="1">
              <a:latin typeface="Times New Roman" panose="02020603050405020304" pitchFamily="18" charset="0"/>
              <a:cs typeface="Times New Roman" panose="02020603050405020304" pitchFamily="18" charset="0"/>
            </a:rPr>
            <a:t>CEO_Chair</a:t>
          </a:r>
          <a:r>
            <a:rPr lang="en-US" sz="1800" b="1" kern="1200" dirty="0">
              <a:latin typeface="Times New Roman" panose="02020603050405020304" pitchFamily="18" charset="0"/>
              <a:cs typeface="Times New Roman" panose="02020603050405020304" pitchFamily="18" charset="0"/>
            </a:rPr>
            <a:t>, </a:t>
          </a:r>
          <a:r>
            <a:rPr lang="en-US" sz="1800" b="1" kern="1200" dirty="0" err="1">
              <a:latin typeface="Times New Roman" panose="02020603050405020304" pitchFamily="18" charset="0"/>
              <a:cs typeface="Times New Roman" panose="02020603050405020304" pitchFamily="18" charset="0"/>
            </a:rPr>
            <a:t>Female_Board</a:t>
          </a:r>
          <a:r>
            <a:rPr lang="en-US" sz="1800" b="1" kern="1200" dirty="0">
              <a:latin typeface="Times New Roman" panose="02020603050405020304" pitchFamily="18" charset="0"/>
              <a:cs typeface="Times New Roman" panose="02020603050405020304" pitchFamily="18" charset="0"/>
            </a:rPr>
            <a:t>)</a:t>
          </a:r>
          <a:endParaRPr lang="zh-CN" sz="1800" b="1" kern="1200" dirty="0">
            <a:latin typeface="Times New Roman" panose="02020603050405020304" pitchFamily="18" charset="0"/>
            <a:cs typeface="Times New Roman" panose="02020603050405020304" pitchFamily="18" charset="0"/>
          </a:endParaRPr>
        </a:p>
      </dsp:txBody>
      <dsp:txXfrm>
        <a:off x="2598720" y="1848171"/>
        <a:ext cx="2792447" cy="775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29686-CFDF-418D-8220-60E178452ACC}">
      <dsp:nvSpPr>
        <dsp:cNvPr id="0" name=""/>
        <dsp:cNvSpPr/>
      </dsp:nvSpPr>
      <dsp:spPr>
        <a:xfrm>
          <a:off x="2523236" y="1105"/>
          <a:ext cx="2838640" cy="53194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dirty="0">
              <a:latin typeface="Times New Roman" panose="02020603050405020304" pitchFamily="18" charset="0"/>
              <a:cs typeface="Times New Roman" panose="02020603050405020304" pitchFamily="18" charset="0"/>
            </a:rPr>
            <a:t>Log F</a:t>
          </a:r>
          <a:r>
            <a:rPr lang="en-US" altLang="zh-CN" sz="2800" b="0" i="0" kern="1200" dirty="0">
              <a:latin typeface="Times New Roman" panose="02020603050405020304" pitchFamily="18" charset="0"/>
              <a:cs typeface="Times New Roman" panose="02020603050405020304" pitchFamily="18" charset="0"/>
            </a:rPr>
            <a:t>orm</a:t>
          </a:r>
          <a:r>
            <a:rPr lang="en-US" sz="2800" b="0" i="0" kern="1200" dirty="0">
              <a:latin typeface="Times New Roman" panose="02020603050405020304" pitchFamily="18" charset="0"/>
              <a:cs typeface="Times New Roman" panose="02020603050405020304" pitchFamily="18" charset="0"/>
            </a:rPr>
            <a:t> </a:t>
          </a:r>
          <a:endParaRPr lang="zh-CN" sz="2800" kern="1200" dirty="0">
            <a:latin typeface="Times New Roman" panose="02020603050405020304" pitchFamily="18" charset="0"/>
            <a:cs typeface="Times New Roman" panose="02020603050405020304" pitchFamily="18" charset="0"/>
          </a:endParaRPr>
        </a:p>
      </dsp:txBody>
      <dsp:txXfrm>
        <a:off x="2549204" y="27073"/>
        <a:ext cx="2786704" cy="480012"/>
      </dsp:txXfrm>
    </dsp:sp>
    <dsp:sp modelId="{D52BA2B2-2214-4B16-AC00-54A304F718D3}">
      <dsp:nvSpPr>
        <dsp:cNvPr id="0" name=""/>
        <dsp:cNvSpPr/>
      </dsp:nvSpPr>
      <dsp:spPr>
        <a:xfrm>
          <a:off x="2523236" y="559652"/>
          <a:ext cx="2838640" cy="53194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D</a:t>
          </a:r>
          <a:r>
            <a:rPr lang="en-US" altLang="zh-CN" sz="2800" kern="1200" dirty="0">
              <a:latin typeface="Times New Roman" panose="02020603050405020304" pitchFamily="18" charset="0"/>
              <a:cs typeface="Times New Roman" panose="02020603050405020304" pitchFamily="18" charset="0"/>
            </a:rPr>
            <a:t>ifference </a:t>
          </a:r>
          <a:endParaRPr lang="zh-CN" sz="2800" kern="1200" dirty="0">
            <a:latin typeface="Times New Roman" panose="02020603050405020304" pitchFamily="18" charset="0"/>
            <a:cs typeface="Times New Roman" panose="02020603050405020304" pitchFamily="18" charset="0"/>
          </a:endParaRPr>
        </a:p>
      </dsp:txBody>
      <dsp:txXfrm>
        <a:off x="2549204" y="585620"/>
        <a:ext cx="2786704" cy="480012"/>
      </dsp:txXfrm>
    </dsp:sp>
    <dsp:sp modelId="{710C85A1-77FC-4416-9462-7028A88BD398}">
      <dsp:nvSpPr>
        <dsp:cNvPr id="0" name=""/>
        <dsp:cNvSpPr/>
      </dsp:nvSpPr>
      <dsp:spPr>
        <a:xfrm>
          <a:off x="2523236" y="1118198"/>
          <a:ext cx="2838640" cy="53194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imes New Roman" panose="02020603050405020304" pitchFamily="18" charset="0"/>
              <a:cs typeface="Times New Roman" panose="02020603050405020304" pitchFamily="18" charset="0"/>
            </a:rPr>
            <a:t>Winsorize</a:t>
          </a:r>
          <a:endParaRPr lang="zh-CN" sz="2800" kern="1200" dirty="0">
            <a:latin typeface="Times New Roman" panose="02020603050405020304" pitchFamily="18" charset="0"/>
            <a:cs typeface="Times New Roman" panose="02020603050405020304" pitchFamily="18" charset="0"/>
          </a:endParaRPr>
        </a:p>
      </dsp:txBody>
      <dsp:txXfrm>
        <a:off x="2549204" y="1144166"/>
        <a:ext cx="2786704" cy="480012"/>
      </dsp:txXfrm>
    </dsp:sp>
    <dsp:sp modelId="{5278C522-0FD7-49CE-90EA-CF81291CD8A2}">
      <dsp:nvSpPr>
        <dsp:cNvPr id="0" name=""/>
        <dsp:cNvSpPr/>
      </dsp:nvSpPr>
      <dsp:spPr>
        <a:xfrm>
          <a:off x="2523236" y="1676745"/>
          <a:ext cx="2838640" cy="53194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a:t>
          </a:r>
          <a:endParaRPr lang="zh-CN" altLang="en-US" sz="2800" kern="1200" dirty="0"/>
        </a:p>
      </dsp:txBody>
      <dsp:txXfrm>
        <a:off x="2549204" y="1702713"/>
        <a:ext cx="2786704" cy="480012"/>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70022B2-33E1-40B9-B46F-828D6595E5F5}"/>
              </a:ext>
            </a:extLst>
          </p:cNvPr>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a:p>
        </p:txBody>
      </p:sp>
      <p:sp>
        <p:nvSpPr>
          <p:cNvPr id="49155" name="Rectangle 3">
            <a:extLst>
              <a:ext uri="{FF2B5EF4-FFF2-40B4-BE49-F238E27FC236}">
                <a16:creationId xmlns:a16="http://schemas.microsoft.com/office/drawing/2014/main" id="{6464BBDC-DDEF-46D3-BC98-2793589A4F7F}"/>
              </a:ext>
            </a:extLst>
          </p:cNvPr>
          <p:cNvSpPr>
            <a:spLocks noGrp="1" noChangeArrowheads="1"/>
          </p:cNvSpPr>
          <p:nvPr>
            <p:ph type="dt" sz="quarter" idx="1"/>
          </p:nvPr>
        </p:nvSpPr>
        <p:spPr bwMode="auto">
          <a:xfrm>
            <a:off x="381635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anose="02020603050405020304" pitchFamily="18" charset="0"/>
              </a:defRPr>
            </a:lvl1pPr>
          </a:lstStyle>
          <a:p>
            <a:endParaRPr lang="en-US" altLang="zh-CN"/>
          </a:p>
        </p:txBody>
      </p:sp>
      <p:sp>
        <p:nvSpPr>
          <p:cNvPr id="49156" name="Rectangle 4">
            <a:extLst>
              <a:ext uri="{FF2B5EF4-FFF2-40B4-BE49-F238E27FC236}">
                <a16:creationId xmlns:a16="http://schemas.microsoft.com/office/drawing/2014/main" id="{40EB7707-39E5-44DF-AA09-AEC4FE0B3208}"/>
              </a:ext>
            </a:extLst>
          </p:cNvPr>
          <p:cNvSpPr>
            <a:spLocks noGrp="1" noChangeArrowheads="1"/>
          </p:cNvSpPr>
          <p:nvPr>
            <p:ph type="ftr" sz="quarter" idx="2"/>
          </p:nvPr>
        </p:nvSpPr>
        <p:spPr bwMode="auto">
          <a:xfrm>
            <a:off x="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a:p>
        </p:txBody>
      </p:sp>
      <p:sp>
        <p:nvSpPr>
          <p:cNvPr id="49157" name="Rectangle 5">
            <a:extLst>
              <a:ext uri="{FF2B5EF4-FFF2-40B4-BE49-F238E27FC236}">
                <a16:creationId xmlns:a16="http://schemas.microsoft.com/office/drawing/2014/main" id="{71ADF1EE-756D-4F24-9227-1852EE6018D1}"/>
              </a:ext>
            </a:extLst>
          </p:cNvPr>
          <p:cNvSpPr>
            <a:spLocks noGrp="1" noChangeArrowheads="1"/>
          </p:cNvSpPr>
          <p:nvPr>
            <p:ph type="sldNum" sz="quarter" idx="3"/>
          </p:nvPr>
        </p:nvSpPr>
        <p:spPr bwMode="auto">
          <a:xfrm>
            <a:off x="381635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Times New Roman" panose="02020603050405020304" pitchFamily="18" charset="0"/>
              </a:defRPr>
            </a:lvl1pPr>
          </a:lstStyle>
          <a:p>
            <a:pPr>
              <a:defRPr/>
            </a:pPr>
            <a:fld id="{4A90A7BE-154C-48F2-94A6-0CFCF5F608A5}"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2E6666B-0090-4817-8934-E26DD62E3E0D}"/>
              </a:ext>
            </a:extLst>
          </p:cNvPr>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a:p>
        </p:txBody>
      </p:sp>
      <p:sp>
        <p:nvSpPr>
          <p:cNvPr id="35843" name="Rectangle 3">
            <a:extLst>
              <a:ext uri="{FF2B5EF4-FFF2-40B4-BE49-F238E27FC236}">
                <a16:creationId xmlns:a16="http://schemas.microsoft.com/office/drawing/2014/main" id="{908E5968-8C19-4398-A29A-A033E166BC34}"/>
              </a:ext>
            </a:extLst>
          </p:cNvPr>
          <p:cNvSpPr>
            <a:spLocks noGrp="1" noChangeArrowheads="1"/>
          </p:cNvSpPr>
          <p:nvPr>
            <p:ph type="dt" idx="1"/>
          </p:nvPr>
        </p:nvSpPr>
        <p:spPr bwMode="auto">
          <a:xfrm>
            <a:off x="381635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anose="02020603050405020304" pitchFamily="18" charset="0"/>
              </a:defRPr>
            </a:lvl1pPr>
          </a:lstStyle>
          <a:p>
            <a:endParaRPr lang="en-US" altLang="zh-CN"/>
          </a:p>
        </p:txBody>
      </p:sp>
      <p:sp>
        <p:nvSpPr>
          <p:cNvPr id="13316" name="Rectangle 4">
            <a:extLst>
              <a:ext uri="{FF2B5EF4-FFF2-40B4-BE49-F238E27FC236}">
                <a16:creationId xmlns:a16="http://schemas.microsoft.com/office/drawing/2014/main" id="{63F4ADD7-99D7-4CC6-AEDD-99708FF3AEBC}"/>
              </a:ext>
            </a:extLst>
          </p:cNvPr>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a:extLst>
              <a:ext uri="{FF2B5EF4-FFF2-40B4-BE49-F238E27FC236}">
                <a16:creationId xmlns:a16="http://schemas.microsoft.com/office/drawing/2014/main" id="{0B8B298C-4E44-4304-8DBB-5C4649848B4E}"/>
              </a:ext>
            </a:extLst>
          </p:cNvPr>
          <p:cNvSpPr>
            <a:spLocks noGrp="1" noChangeArrowheads="1"/>
          </p:cNvSpPr>
          <p:nvPr>
            <p:ph type="body" sz="quarter" idx="3"/>
          </p:nvPr>
        </p:nvSpPr>
        <p:spPr bwMode="auto">
          <a:xfrm>
            <a:off x="898525" y="4686300"/>
            <a:ext cx="4938713" cy="4440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846" name="Rectangle 6">
            <a:extLst>
              <a:ext uri="{FF2B5EF4-FFF2-40B4-BE49-F238E27FC236}">
                <a16:creationId xmlns:a16="http://schemas.microsoft.com/office/drawing/2014/main" id="{B168322D-279D-490F-829D-EEF6A33EA8BE}"/>
              </a:ext>
            </a:extLst>
          </p:cNvPr>
          <p:cNvSpPr>
            <a:spLocks noGrp="1" noChangeArrowheads="1"/>
          </p:cNvSpPr>
          <p:nvPr>
            <p:ph type="ftr" sz="quarter" idx="4"/>
          </p:nvPr>
        </p:nvSpPr>
        <p:spPr bwMode="auto">
          <a:xfrm>
            <a:off x="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a:p>
        </p:txBody>
      </p:sp>
      <p:sp>
        <p:nvSpPr>
          <p:cNvPr id="35847" name="Rectangle 7">
            <a:extLst>
              <a:ext uri="{FF2B5EF4-FFF2-40B4-BE49-F238E27FC236}">
                <a16:creationId xmlns:a16="http://schemas.microsoft.com/office/drawing/2014/main" id="{7F1106D8-4120-4E9C-95AA-EB5D940E6FFE}"/>
              </a:ext>
            </a:extLst>
          </p:cNvPr>
          <p:cNvSpPr>
            <a:spLocks noGrp="1" noChangeArrowheads="1"/>
          </p:cNvSpPr>
          <p:nvPr>
            <p:ph type="sldNum" sz="quarter" idx="5"/>
          </p:nvPr>
        </p:nvSpPr>
        <p:spPr bwMode="auto">
          <a:xfrm>
            <a:off x="381635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r>
              <a:rPr lang="en-US" altLang="zh-CN"/>
              <a:t>3.</a:t>
            </a:r>
            <a:fld id="{04E07B0F-2993-4E3B-9ACD-E1A42C526BB1}"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0</a:t>
            </a:fld>
            <a:endParaRPr lang="en-US" altLang="zh-CN"/>
          </a:p>
        </p:txBody>
      </p:sp>
    </p:spTree>
    <p:extLst>
      <p:ext uri="{BB962C8B-B14F-4D97-AF65-F5344CB8AC3E}">
        <p14:creationId xmlns:p14="http://schemas.microsoft.com/office/powerpoint/2010/main" val="26688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3</a:t>
            </a:fld>
            <a:endParaRPr lang="en-US" altLang="zh-CN"/>
          </a:p>
        </p:txBody>
      </p:sp>
    </p:spTree>
    <p:extLst>
      <p:ext uri="{BB962C8B-B14F-4D97-AF65-F5344CB8AC3E}">
        <p14:creationId xmlns:p14="http://schemas.microsoft.com/office/powerpoint/2010/main" val="39505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anose="02020603050405020304" pitchFamily="18" charset="0"/>
                <a:cs typeface="Times New Roman" panose="02020603050405020304" pitchFamily="18" charset="0"/>
              </a:rPr>
              <a:t>1 </a:t>
            </a:r>
            <a:r>
              <a:rPr lang="zh-CN" altLang="en-US" sz="1200" dirty="0">
                <a:latin typeface="Times New Roman" panose="02020603050405020304" pitchFamily="18" charset="0"/>
                <a:cs typeface="Times New Roman" panose="02020603050405020304" pitchFamily="18" charset="0"/>
              </a:rPr>
              <a:t>要求</a:t>
            </a:r>
            <a:r>
              <a:rPr lang="en-US" altLang="zh-CN" sz="1200" dirty="0">
                <a:latin typeface="Times New Roman" panose="02020603050405020304" pitchFamily="18" charset="0"/>
                <a:cs typeface="Times New Roman" panose="02020603050405020304" pitchFamily="18" charset="0"/>
              </a:rPr>
              <a:t>u</a:t>
            </a:r>
            <a:r>
              <a:rPr lang="zh-CN" altLang="en-US" sz="1200" dirty="0">
                <a:latin typeface="Times New Roman" panose="02020603050405020304" pitchFamily="18" charset="0"/>
                <a:cs typeface="Times New Roman" panose="02020603050405020304" pitchFamily="18" charset="0"/>
              </a:rPr>
              <a:t>与</a:t>
            </a:r>
            <a:r>
              <a:rPr lang="en-US" altLang="zh-CN" sz="1200" dirty="0">
                <a:latin typeface="Times New Roman" panose="02020603050405020304" pitchFamily="18" charset="0"/>
                <a:cs typeface="Times New Roman" panose="02020603050405020304" pitchFamily="18" charset="0"/>
              </a:rPr>
              <a:t>x</a:t>
            </a:r>
            <a:r>
              <a:rPr lang="zh-CN" altLang="en-US" sz="1200" dirty="0">
                <a:latin typeface="Times New Roman" panose="02020603050405020304" pitchFamily="18" charset="0"/>
                <a:cs typeface="Times New Roman" panose="02020603050405020304" pitchFamily="18" charset="0"/>
              </a:rPr>
              <a:t>独立，即所有的其它影响</a:t>
            </a:r>
            <a:r>
              <a:rPr lang="en-US" altLang="zh-CN" sz="1200" dirty="0">
                <a:latin typeface="Times New Roman" panose="02020603050405020304" pitchFamily="18" charset="0"/>
                <a:cs typeface="Times New Roman" panose="02020603050405020304" pitchFamily="18" charset="0"/>
              </a:rPr>
              <a:t>y</a:t>
            </a:r>
            <a:r>
              <a:rPr lang="zh-CN" altLang="en-US" sz="1200" dirty="0">
                <a:latin typeface="Times New Roman" panose="02020603050405020304" pitchFamily="18" charset="0"/>
                <a:cs typeface="Times New Roman" panose="02020603050405020304" pitchFamily="18" charset="0"/>
              </a:rPr>
              <a:t>的因素不能与</a:t>
            </a:r>
            <a:r>
              <a:rPr lang="en-US" altLang="zh-CN" sz="1200" dirty="0">
                <a:latin typeface="Times New Roman" panose="02020603050405020304" pitchFamily="18" charset="0"/>
                <a:cs typeface="Times New Roman" panose="02020603050405020304" pitchFamily="18" charset="0"/>
              </a:rPr>
              <a:t>x</a:t>
            </a:r>
            <a:r>
              <a:rPr lang="zh-CN" altLang="en-US" sz="1200" dirty="0">
                <a:latin typeface="Times New Roman" panose="02020603050405020304" pitchFamily="18" charset="0"/>
                <a:cs typeface="Times New Roman" panose="02020603050405020304" pitchFamily="18" charset="0"/>
              </a:rPr>
              <a:t>相关，几乎是不可能的</a:t>
            </a:r>
            <a:endParaRPr lang="en-US" altLang="zh-CN"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2</a:t>
            </a:r>
            <a:r>
              <a:rPr lang="zh-CN" altLang="en-US" sz="1200" dirty="0">
                <a:latin typeface="Times New Roman" panose="02020603050405020304" pitchFamily="18" charset="0"/>
                <a:cs typeface="Times New Roman" panose="02020603050405020304" pitchFamily="18" charset="0"/>
              </a:rPr>
              <a:t>在这种情况下，我们需要把那些相关的因素考虑进来。比如学习成绩与学习时间</a:t>
            </a:r>
            <a:endParaRPr lang="en-US" altLang="zh-CN" sz="12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5</a:t>
            </a:fld>
            <a:endParaRPr lang="en-US" altLang="zh-CN"/>
          </a:p>
        </p:txBody>
      </p:sp>
    </p:spTree>
    <p:extLst>
      <p:ext uri="{BB962C8B-B14F-4D97-AF65-F5344CB8AC3E}">
        <p14:creationId xmlns:p14="http://schemas.microsoft.com/office/powerpoint/2010/main" val="170130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25F7B9FC-308E-4EED-9694-8B2B9679C5B0}"/>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21C3027A-9D2A-4BAA-B239-0E139D761A87}"/>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21C69A76-E36E-4204-9E49-1B39B5CE26EC}"/>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424770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650580F-0FC5-421C-A7AF-81B61797A63F}"/>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6474D72B-D1D2-4DF4-AD82-9F101AC919D3}"/>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1C0081DD-3C85-49CA-8FC1-4AE4D916DF1D}"/>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4024566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274638"/>
            <a:ext cx="1817687" cy="58499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16050" y="274638"/>
            <a:ext cx="5300663" cy="58499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9E026F2-B38B-417F-B5E2-5A5BCFD1B936}"/>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5C17661E-E36A-4BA9-B0E2-E55CE737F671}"/>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B360FF63-5223-4F16-AE77-48ED3081A2B1}"/>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3183951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16050" y="274638"/>
            <a:ext cx="7256463" cy="1143000"/>
          </a:xfrm>
        </p:spPr>
        <p:txBody>
          <a:bodyPr/>
          <a:lstStyle/>
          <a:p>
            <a:r>
              <a:rPr lang="en-US"/>
              <a:t>Click to edit Master title style</a:t>
            </a:r>
          </a:p>
        </p:txBody>
      </p:sp>
      <p:sp>
        <p:nvSpPr>
          <p:cNvPr id="3" name="Table Placeholder 2"/>
          <p:cNvSpPr>
            <a:spLocks noGrp="1"/>
          </p:cNvSpPr>
          <p:nvPr>
            <p:ph type="tbl" idx="1"/>
          </p:nvPr>
        </p:nvSpPr>
        <p:spPr>
          <a:xfrm>
            <a:off x="1416050" y="1600200"/>
            <a:ext cx="7270750" cy="4524375"/>
          </a:xfrm>
        </p:spPr>
        <p:txBody>
          <a:bodyPr/>
          <a:lstStyle/>
          <a:p>
            <a:pPr lvl="0"/>
            <a:endParaRPr lang="en-US" noProof="0"/>
          </a:p>
        </p:txBody>
      </p:sp>
      <p:sp>
        <p:nvSpPr>
          <p:cNvPr id="4" name="Rectangle 5">
            <a:extLst>
              <a:ext uri="{FF2B5EF4-FFF2-40B4-BE49-F238E27FC236}">
                <a16:creationId xmlns:a16="http://schemas.microsoft.com/office/drawing/2014/main" id="{10234B0B-D158-40A3-B3B1-ABBE9AFFADF1}"/>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69273FED-B8FD-4B98-BF96-3062E98F9AF3}"/>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83DC4A31-AB51-40B9-8A6E-A0576D4307E3}"/>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2131394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2CBC056D-C482-4F14-9D39-D4D3D9CDD178}"/>
              </a:ext>
            </a:extLst>
          </p:cNvPr>
          <p:cNvSpPr/>
          <p:nvPr/>
        </p:nvSpPr>
        <p:spPr>
          <a:xfrm>
            <a:off x="447675" y="3086100"/>
            <a:ext cx="8240713" cy="3305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lstStyle>
            <a:lvl1pPr>
              <a:defRPr sz="36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5" name="Date Placeholder 3">
            <a:extLst>
              <a:ext uri="{FF2B5EF4-FFF2-40B4-BE49-F238E27FC236}">
                <a16:creationId xmlns:a16="http://schemas.microsoft.com/office/drawing/2014/main" id="{9D489756-2445-47DE-9EC0-EC2FF6EB2552}"/>
              </a:ext>
            </a:extLst>
          </p:cNvPr>
          <p:cNvSpPr>
            <a:spLocks noGrp="1"/>
          </p:cNvSpPr>
          <p:nvPr>
            <p:ph type="dt" sz="half" idx="10"/>
          </p:nvPr>
        </p:nvSpPr>
        <p:spPr/>
        <p:txBody>
          <a:bodyPr/>
          <a:lstStyle>
            <a:lvl1pPr>
              <a:defRPr>
                <a:solidFill>
                  <a:srgbClr val="9F296B"/>
                </a:solidFill>
              </a:defRPr>
            </a:lvl1pPr>
          </a:lstStyle>
          <a:p>
            <a:endParaRPr lang="en-US" altLang="zh-CN"/>
          </a:p>
        </p:txBody>
      </p:sp>
      <p:sp>
        <p:nvSpPr>
          <p:cNvPr id="6" name="Footer Placeholder 4">
            <a:extLst>
              <a:ext uri="{FF2B5EF4-FFF2-40B4-BE49-F238E27FC236}">
                <a16:creationId xmlns:a16="http://schemas.microsoft.com/office/drawing/2014/main" id="{CFF94A8D-9F81-4DFD-B7DF-82819DF1C8FA}"/>
              </a:ext>
            </a:extLst>
          </p:cNvPr>
          <p:cNvSpPr>
            <a:spLocks noGrp="1"/>
          </p:cNvSpPr>
          <p:nvPr>
            <p:ph type="ftr" sz="quarter" idx="11"/>
          </p:nvPr>
        </p:nvSpPr>
        <p:spPr/>
        <p:txBody>
          <a:bodyPr/>
          <a:lstStyle>
            <a:lvl1pPr>
              <a:defRPr>
                <a:solidFill>
                  <a:srgbClr val="9F296B"/>
                </a:solidFill>
              </a:defRPr>
            </a:lvl1pPr>
          </a:lstStyle>
          <a:p>
            <a:endParaRPr lang="en-US" altLang="zh-CN"/>
          </a:p>
        </p:txBody>
      </p:sp>
      <p:sp>
        <p:nvSpPr>
          <p:cNvPr id="7" name="Slide Number Placeholder 5">
            <a:extLst>
              <a:ext uri="{FF2B5EF4-FFF2-40B4-BE49-F238E27FC236}">
                <a16:creationId xmlns:a16="http://schemas.microsoft.com/office/drawing/2014/main" id="{50852E77-96DC-4E6A-B5D3-995509315A3D}"/>
              </a:ext>
            </a:extLst>
          </p:cNvPr>
          <p:cNvSpPr>
            <a:spLocks noGrp="1"/>
          </p:cNvSpPr>
          <p:nvPr>
            <p:ph type="sldNum" sz="quarter" idx="12"/>
          </p:nvPr>
        </p:nvSpPr>
        <p:spPr/>
        <p:txBody>
          <a:bodyPr/>
          <a:lstStyle>
            <a:lvl1pPr>
              <a:defRPr>
                <a:solidFill>
                  <a:srgbClr val="9F296B"/>
                </a:solidFill>
              </a:defRPr>
            </a:lvl1pPr>
          </a:lstStyle>
          <a:p>
            <a:endParaRPr lang="en-US" altLang="zh-CN"/>
          </a:p>
        </p:txBody>
      </p:sp>
    </p:spTree>
    <p:extLst>
      <p:ext uri="{BB962C8B-B14F-4D97-AF65-F5344CB8AC3E}">
        <p14:creationId xmlns:p14="http://schemas.microsoft.com/office/powerpoint/2010/main" val="10352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D97792E0-192A-4AEA-9C90-E7D25F899B78}"/>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38D5E4BF-64A1-419B-8190-DBB43B89AD90}"/>
              </a:ext>
            </a:extLst>
          </p:cNvPr>
          <p:cNvSpPr>
            <a:spLocks noGrp="1"/>
          </p:cNvSpPr>
          <p:nvPr>
            <p:ph type="dt" sz="half" idx="10"/>
          </p:nvPr>
        </p:nvSpPr>
        <p:spPr/>
        <p:txBody>
          <a:bodyPr/>
          <a:lstStyle>
            <a:lvl1pPr>
              <a:defRPr/>
            </a:lvl1pPr>
          </a:lstStyle>
          <a:p>
            <a:endParaRPr lang="en-US" altLang="zh-CN"/>
          </a:p>
        </p:txBody>
      </p:sp>
      <p:sp>
        <p:nvSpPr>
          <p:cNvPr id="6" name="Footer Placeholder 4">
            <a:extLst>
              <a:ext uri="{FF2B5EF4-FFF2-40B4-BE49-F238E27FC236}">
                <a16:creationId xmlns:a16="http://schemas.microsoft.com/office/drawing/2014/main" id="{EFA38356-935C-4060-859C-5C3477FDAFF9}"/>
              </a:ext>
            </a:extLst>
          </p:cNvPr>
          <p:cNvSpPr>
            <a:spLocks noGrp="1"/>
          </p:cNvSpPr>
          <p:nvPr>
            <p:ph type="ftr" sz="quarter" idx="11"/>
          </p:nvPr>
        </p:nvSpPr>
        <p:spPr/>
        <p:txBody>
          <a:bodyPr/>
          <a:lstStyle>
            <a:lvl1pPr>
              <a:defRPr/>
            </a:lvl1pPr>
          </a:lstStyle>
          <a:p>
            <a:endParaRPr lang="en-US" altLang="zh-CN"/>
          </a:p>
        </p:txBody>
      </p:sp>
      <p:sp>
        <p:nvSpPr>
          <p:cNvPr id="7" name="Slide Number Placeholder 5">
            <a:extLst>
              <a:ext uri="{FF2B5EF4-FFF2-40B4-BE49-F238E27FC236}">
                <a16:creationId xmlns:a16="http://schemas.microsoft.com/office/drawing/2014/main" id="{F529659B-A8F4-4FE3-8859-CEC938650CA8}"/>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3116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4E00D5C6-FDE9-4532-81A1-180954C4C5EC}"/>
              </a:ext>
            </a:extLst>
          </p:cNvPr>
          <p:cNvSpPr>
            <a:spLocks noChangeAspect="1"/>
          </p:cNvSpPr>
          <p:nvPr/>
        </p:nvSpPr>
        <p:spPr>
          <a:xfrm>
            <a:off x="452438" y="5141913"/>
            <a:ext cx="8239125" cy="12588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lstStyle>
            <a:lvl1pPr algn="l">
              <a:defRPr sz="3600" b="0" cap="all">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5" name="Date Placeholder 3">
            <a:extLst>
              <a:ext uri="{FF2B5EF4-FFF2-40B4-BE49-F238E27FC236}">
                <a16:creationId xmlns:a16="http://schemas.microsoft.com/office/drawing/2014/main" id="{7107DC5A-AC3F-4700-9EAE-6B35D3AD93E0}"/>
              </a:ext>
            </a:extLst>
          </p:cNvPr>
          <p:cNvSpPr>
            <a:spLocks noGrp="1"/>
          </p:cNvSpPr>
          <p:nvPr>
            <p:ph type="dt" sz="half" idx="10"/>
          </p:nvPr>
        </p:nvSpPr>
        <p:spPr/>
        <p:txBody>
          <a:bodyPr/>
          <a:lstStyle>
            <a:lvl1pPr>
              <a:defRPr>
                <a:solidFill>
                  <a:srgbClr val="9F296B"/>
                </a:solidFill>
              </a:defRPr>
            </a:lvl1pPr>
          </a:lstStyle>
          <a:p>
            <a:endParaRPr lang="en-US" altLang="zh-CN"/>
          </a:p>
        </p:txBody>
      </p:sp>
      <p:sp>
        <p:nvSpPr>
          <p:cNvPr id="6" name="Footer Placeholder 4">
            <a:extLst>
              <a:ext uri="{FF2B5EF4-FFF2-40B4-BE49-F238E27FC236}">
                <a16:creationId xmlns:a16="http://schemas.microsoft.com/office/drawing/2014/main" id="{3AF94601-3CAE-4801-8348-A75F43152B85}"/>
              </a:ext>
            </a:extLst>
          </p:cNvPr>
          <p:cNvSpPr>
            <a:spLocks noGrp="1"/>
          </p:cNvSpPr>
          <p:nvPr>
            <p:ph type="ftr" sz="quarter" idx="11"/>
          </p:nvPr>
        </p:nvSpPr>
        <p:spPr/>
        <p:txBody>
          <a:bodyPr/>
          <a:lstStyle>
            <a:lvl1pPr>
              <a:defRPr>
                <a:solidFill>
                  <a:srgbClr val="9F296B"/>
                </a:solidFill>
              </a:defRPr>
            </a:lvl1pPr>
          </a:lstStyle>
          <a:p>
            <a:endParaRPr lang="en-US" altLang="zh-CN"/>
          </a:p>
        </p:txBody>
      </p:sp>
      <p:sp>
        <p:nvSpPr>
          <p:cNvPr id="7" name="Slide Number Placeholder 5">
            <a:extLst>
              <a:ext uri="{FF2B5EF4-FFF2-40B4-BE49-F238E27FC236}">
                <a16:creationId xmlns:a16="http://schemas.microsoft.com/office/drawing/2014/main" id="{D042C29D-6BA2-4B2C-B890-A1B30DCFD842}"/>
              </a:ext>
            </a:extLst>
          </p:cNvPr>
          <p:cNvSpPr>
            <a:spLocks noGrp="1"/>
          </p:cNvSpPr>
          <p:nvPr>
            <p:ph type="sldNum" sz="quarter" idx="12"/>
          </p:nvPr>
        </p:nvSpPr>
        <p:spPr/>
        <p:txBody>
          <a:bodyPr/>
          <a:lstStyle>
            <a:lvl1pPr>
              <a:defRPr>
                <a:solidFill>
                  <a:srgbClr val="9F296B"/>
                </a:solidFill>
              </a:defRPr>
            </a:lvl1pPr>
          </a:lstStyle>
          <a:p>
            <a:endParaRPr lang="en-US" altLang="zh-CN"/>
          </a:p>
        </p:txBody>
      </p:sp>
    </p:spTree>
    <p:extLst>
      <p:ext uri="{BB962C8B-B14F-4D97-AF65-F5344CB8AC3E}">
        <p14:creationId xmlns:p14="http://schemas.microsoft.com/office/powerpoint/2010/main" val="48210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4914D0A-4D72-4CE8-8DAE-DBC3D03BC4F4}"/>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4">
            <a:extLst>
              <a:ext uri="{FF2B5EF4-FFF2-40B4-BE49-F238E27FC236}">
                <a16:creationId xmlns:a16="http://schemas.microsoft.com/office/drawing/2014/main" id="{B82730E0-3ECD-4E39-A011-715DA6859831}"/>
              </a:ext>
            </a:extLst>
          </p:cNvPr>
          <p:cNvSpPr>
            <a:spLocks noGrp="1"/>
          </p:cNvSpPr>
          <p:nvPr>
            <p:ph type="dt" sz="half" idx="10"/>
          </p:nvPr>
        </p:nvSpPr>
        <p:spPr/>
        <p:txBody>
          <a:bodyPr/>
          <a:lstStyle>
            <a:lvl1pPr>
              <a:defRPr/>
            </a:lvl1pPr>
          </a:lstStyle>
          <a:p>
            <a:endParaRPr lang="en-US" altLang="zh-CN"/>
          </a:p>
        </p:txBody>
      </p:sp>
      <p:sp>
        <p:nvSpPr>
          <p:cNvPr id="7" name="Footer Placeholder 5">
            <a:extLst>
              <a:ext uri="{FF2B5EF4-FFF2-40B4-BE49-F238E27FC236}">
                <a16:creationId xmlns:a16="http://schemas.microsoft.com/office/drawing/2014/main" id="{5F562C41-65B9-4325-9935-ADDEDA708EFB}"/>
              </a:ext>
            </a:extLst>
          </p:cNvPr>
          <p:cNvSpPr>
            <a:spLocks noGrp="1"/>
          </p:cNvSpPr>
          <p:nvPr>
            <p:ph type="ftr" sz="quarter" idx="11"/>
          </p:nvPr>
        </p:nvSpPr>
        <p:spPr/>
        <p:txBody>
          <a:bodyPr/>
          <a:lstStyle>
            <a:lvl1pPr>
              <a:defRPr/>
            </a:lvl1pPr>
          </a:lstStyle>
          <a:p>
            <a:endParaRPr lang="en-US" altLang="zh-CN"/>
          </a:p>
        </p:txBody>
      </p:sp>
      <p:sp>
        <p:nvSpPr>
          <p:cNvPr id="8" name="Slide Number Placeholder 6">
            <a:extLst>
              <a:ext uri="{FF2B5EF4-FFF2-40B4-BE49-F238E27FC236}">
                <a16:creationId xmlns:a16="http://schemas.microsoft.com/office/drawing/2014/main" id="{B08B5E9A-78A6-465B-BD4B-38B51282763A}"/>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948923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A74C80F-A925-4B7D-8F0C-686724C7F35F}"/>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6">
            <a:extLst>
              <a:ext uri="{FF2B5EF4-FFF2-40B4-BE49-F238E27FC236}">
                <a16:creationId xmlns:a16="http://schemas.microsoft.com/office/drawing/2014/main" id="{D836AD89-11CD-48B1-BC75-4B598BD8CA99}"/>
              </a:ext>
            </a:extLst>
          </p:cNvPr>
          <p:cNvSpPr>
            <a:spLocks noGrp="1"/>
          </p:cNvSpPr>
          <p:nvPr>
            <p:ph type="dt" sz="half" idx="10"/>
          </p:nvPr>
        </p:nvSpPr>
        <p:spPr/>
        <p:txBody>
          <a:bodyPr/>
          <a:lstStyle>
            <a:lvl1pPr>
              <a:defRPr/>
            </a:lvl1pPr>
          </a:lstStyle>
          <a:p>
            <a:endParaRPr lang="en-US" altLang="zh-CN"/>
          </a:p>
        </p:txBody>
      </p:sp>
      <p:sp>
        <p:nvSpPr>
          <p:cNvPr id="9" name="Footer Placeholder 7">
            <a:extLst>
              <a:ext uri="{FF2B5EF4-FFF2-40B4-BE49-F238E27FC236}">
                <a16:creationId xmlns:a16="http://schemas.microsoft.com/office/drawing/2014/main" id="{513CD1B2-CC7F-46F4-9642-BE477189A694}"/>
              </a:ext>
            </a:extLst>
          </p:cNvPr>
          <p:cNvSpPr>
            <a:spLocks noGrp="1"/>
          </p:cNvSpPr>
          <p:nvPr>
            <p:ph type="ftr" sz="quarter" idx="11"/>
          </p:nvPr>
        </p:nvSpPr>
        <p:spPr/>
        <p:txBody>
          <a:bodyPr/>
          <a:lstStyle>
            <a:lvl1pPr>
              <a:defRPr/>
            </a:lvl1pPr>
          </a:lstStyle>
          <a:p>
            <a:endParaRPr lang="en-US" altLang="zh-CN"/>
          </a:p>
        </p:txBody>
      </p:sp>
      <p:sp>
        <p:nvSpPr>
          <p:cNvPr id="10" name="Slide Number Placeholder 8">
            <a:extLst>
              <a:ext uri="{FF2B5EF4-FFF2-40B4-BE49-F238E27FC236}">
                <a16:creationId xmlns:a16="http://schemas.microsoft.com/office/drawing/2014/main" id="{9ED2359A-48E3-4871-8ED1-65672CD01F1B}"/>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223308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43377B40-E7A1-43D8-BCDC-B6F48E9316FB}"/>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Date Placeholder 2">
            <a:extLst>
              <a:ext uri="{FF2B5EF4-FFF2-40B4-BE49-F238E27FC236}">
                <a16:creationId xmlns:a16="http://schemas.microsoft.com/office/drawing/2014/main" id="{442B4D78-1107-4286-A81F-F82D06A04419}"/>
              </a:ext>
            </a:extLst>
          </p:cNvPr>
          <p:cNvSpPr>
            <a:spLocks noGrp="1"/>
          </p:cNvSpPr>
          <p:nvPr>
            <p:ph type="dt" sz="half" idx="10"/>
          </p:nvPr>
        </p:nvSpPr>
        <p:spPr/>
        <p:txBody>
          <a:bodyPr/>
          <a:lstStyle>
            <a:lvl1pPr>
              <a:defRPr/>
            </a:lvl1pPr>
          </a:lstStyle>
          <a:p>
            <a:endParaRPr lang="en-US" altLang="zh-CN"/>
          </a:p>
        </p:txBody>
      </p:sp>
      <p:sp>
        <p:nvSpPr>
          <p:cNvPr id="5" name="Footer Placeholder 3">
            <a:extLst>
              <a:ext uri="{FF2B5EF4-FFF2-40B4-BE49-F238E27FC236}">
                <a16:creationId xmlns:a16="http://schemas.microsoft.com/office/drawing/2014/main" id="{B59E98F5-1B7D-47BF-834F-4B9B7F9106C7}"/>
              </a:ext>
            </a:extLst>
          </p:cNvPr>
          <p:cNvSpPr>
            <a:spLocks noGrp="1"/>
          </p:cNvSpPr>
          <p:nvPr>
            <p:ph type="ftr" sz="quarter" idx="11"/>
          </p:nvPr>
        </p:nvSpPr>
        <p:spPr/>
        <p:txBody>
          <a:bodyPr/>
          <a:lstStyle>
            <a:lvl1pPr>
              <a:defRPr/>
            </a:lvl1pPr>
          </a:lstStyle>
          <a:p>
            <a:endParaRPr lang="en-US" altLang="zh-CN"/>
          </a:p>
        </p:txBody>
      </p:sp>
      <p:sp>
        <p:nvSpPr>
          <p:cNvPr id="6" name="Slide Number Placeholder 4">
            <a:extLst>
              <a:ext uri="{FF2B5EF4-FFF2-40B4-BE49-F238E27FC236}">
                <a16:creationId xmlns:a16="http://schemas.microsoft.com/office/drawing/2014/main" id="{75F2627B-66F7-41C2-A320-E93BCA7A8A61}"/>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704301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400B4D6-3085-4240-9E01-98FB4DB6C1FD}"/>
              </a:ext>
            </a:extLst>
          </p:cNvPr>
          <p:cNvSpPr>
            <a:spLocks noGrp="1"/>
          </p:cNvSpPr>
          <p:nvPr>
            <p:ph type="dt" sz="half" idx="10"/>
          </p:nvPr>
        </p:nvSpPr>
        <p:spPr/>
        <p:txBody>
          <a:bodyPr/>
          <a:lstStyle>
            <a:lvl1pPr>
              <a:defRPr/>
            </a:lvl1pPr>
          </a:lstStyle>
          <a:p>
            <a:endParaRPr lang="en-US" altLang="zh-CN"/>
          </a:p>
        </p:txBody>
      </p:sp>
      <p:sp>
        <p:nvSpPr>
          <p:cNvPr id="3" name="Footer Placeholder 4">
            <a:extLst>
              <a:ext uri="{FF2B5EF4-FFF2-40B4-BE49-F238E27FC236}">
                <a16:creationId xmlns:a16="http://schemas.microsoft.com/office/drawing/2014/main" id="{6C611F8E-17AE-4591-BDFB-E40A734937C9}"/>
              </a:ext>
            </a:extLst>
          </p:cNvPr>
          <p:cNvSpPr>
            <a:spLocks noGrp="1"/>
          </p:cNvSpPr>
          <p:nvPr>
            <p:ph type="ftr" sz="quarter" idx="11"/>
          </p:nvPr>
        </p:nvSpPr>
        <p:spPr/>
        <p:txBody>
          <a:bodyPr/>
          <a:lstStyle>
            <a:lvl1pPr>
              <a:defRPr/>
            </a:lvl1pPr>
          </a:lstStyle>
          <a:p>
            <a:endParaRPr lang="en-US" altLang="zh-CN"/>
          </a:p>
        </p:txBody>
      </p:sp>
      <p:sp>
        <p:nvSpPr>
          <p:cNvPr id="4" name="Slide Number Placeholder 5">
            <a:extLst>
              <a:ext uri="{FF2B5EF4-FFF2-40B4-BE49-F238E27FC236}">
                <a16:creationId xmlns:a16="http://schemas.microsoft.com/office/drawing/2014/main" id="{7327149F-D758-4EB8-B472-708AFE793D41}"/>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5822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837D41D-891E-472C-93CE-63844A09EF93}"/>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C73347ED-D0F7-479D-8FD6-56395CE1687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9ED73703-9E07-4D26-8E1A-7C3DB62E8251}"/>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3373513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BE23B00C-A3E2-4082-9681-CCEFE4F58279}"/>
              </a:ext>
            </a:extLst>
          </p:cNvPr>
          <p:cNvSpPr>
            <a:spLocks noChangeAspect="1"/>
          </p:cNvSpPr>
          <p:nvPr/>
        </p:nvSpPr>
        <p:spPr>
          <a:xfrm>
            <a:off x="452438" y="5141913"/>
            <a:ext cx="8239125" cy="12747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6399" y="601200"/>
            <a:ext cx="8240400" cy="4204800"/>
          </a:xfrm>
        </p:spPr>
        <p:txBody>
          <a:bodyP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305617" y="5262295"/>
            <a:ext cx="4265327" cy="689515"/>
          </a:xfrm>
        </p:spPr>
        <p:txBody>
          <a:bodyP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6" name="Date Placeholder 4">
            <a:extLst>
              <a:ext uri="{FF2B5EF4-FFF2-40B4-BE49-F238E27FC236}">
                <a16:creationId xmlns:a16="http://schemas.microsoft.com/office/drawing/2014/main" id="{038DE053-B430-439D-A047-556344AB4637}"/>
              </a:ext>
            </a:extLst>
          </p:cNvPr>
          <p:cNvSpPr>
            <a:spLocks noGrp="1"/>
          </p:cNvSpPr>
          <p:nvPr>
            <p:ph type="dt" sz="half" idx="10"/>
          </p:nvPr>
        </p:nvSpPr>
        <p:spPr/>
        <p:txBody>
          <a:bodyPr/>
          <a:lstStyle>
            <a:lvl1pPr>
              <a:defRPr>
                <a:solidFill>
                  <a:srgbClr val="9F296B"/>
                </a:solidFill>
              </a:defRPr>
            </a:lvl1pPr>
          </a:lstStyle>
          <a:p>
            <a:endParaRPr lang="en-US" altLang="zh-CN"/>
          </a:p>
        </p:txBody>
      </p:sp>
      <p:sp>
        <p:nvSpPr>
          <p:cNvPr id="7" name="Footer Placeholder 5">
            <a:extLst>
              <a:ext uri="{FF2B5EF4-FFF2-40B4-BE49-F238E27FC236}">
                <a16:creationId xmlns:a16="http://schemas.microsoft.com/office/drawing/2014/main" id="{A53651E1-80F1-48B8-8AE3-BFF4841567B9}"/>
              </a:ext>
            </a:extLst>
          </p:cNvPr>
          <p:cNvSpPr>
            <a:spLocks noGrp="1"/>
          </p:cNvSpPr>
          <p:nvPr>
            <p:ph type="ftr" sz="quarter" idx="11"/>
          </p:nvPr>
        </p:nvSpPr>
        <p:spPr/>
        <p:txBody>
          <a:bodyPr/>
          <a:lstStyle>
            <a:lvl1pPr>
              <a:defRPr>
                <a:solidFill>
                  <a:srgbClr val="9F296B"/>
                </a:solidFill>
              </a:defRPr>
            </a:lvl1pPr>
          </a:lstStyle>
          <a:p>
            <a:endParaRPr lang="en-US" altLang="zh-CN"/>
          </a:p>
        </p:txBody>
      </p:sp>
      <p:sp>
        <p:nvSpPr>
          <p:cNvPr id="8" name="Slide Number Placeholder 6">
            <a:extLst>
              <a:ext uri="{FF2B5EF4-FFF2-40B4-BE49-F238E27FC236}">
                <a16:creationId xmlns:a16="http://schemas.microsoft.com/office/drawing/2014/main" id="{4904AC38-5ED9-486D-B291-F7DD38A3E89F}"/>
              </a:ext>
            </a:extLst>
          </p:cNvPr>
          <p:cNvSpPr>
            <a:spLocks noGrp="1"/>
          </p:cNvSpPr>
          <p:nvPr>
            <p:ph type="sldNum" sz="quarter" idx="12"/>
          </p:nvPr>
        </p:nvSpPr>
        <p:spPr/>
        <p:txBody>
          <a:bodyPr/>
          <a:lstStyle>
            <a:lvl1pPr>
              <a:defRPr>
                <a:solidFill>
                  <a:srgbClr val="9F296B"/>
                </a:solidFill>
              </a:defRPr>
            </a:lvl1pPr>
          </a:lstStyle>
          <a:p>
            <a:endParaRPr lang="en-US" altLang="zh-CN"/>
          </a:p>
        </p:txBody>
      </p:sp>
    </p:spTree>
    <p:extLst>
      <p:ext uri="{BB962C8B-B14F-4D97-AF65-F5344CB8AC3E}">
        <p14:creationId xmlns:p14="http://schemas.microsoft.com/office/powerpoint/2010/main" val="3725814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8093" y="599725"/>
            <a:ext cx="8238706"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3">
            <a:extLst>
              <a:ext uri="{FF2B5EF4-FFF2-40B4-BE49-F238E27FC236}">
                <a16:creationId xmlns:a16="http://schemas.microsoft.com/office/drawing/2014/main" id="{A6C8733C-09D3-4376-98E5-1B0C54BF581F}"/>
              </a:ext>
            </a:extLst>
          </p:cNvPr>
          <p:cNvSpPr>
            <a:spLocks noGrp="1"/>
          </p:cNvSpPr>
          <p:nvPr>
            <p:ph type="dt" sz="half" idx="10"/>
          </p:nvPr>
        </p:nvSpPr>
        <p:spPr/>
        <p:txBody>
          <a:bodyPr/>
          <a:lstStyle>
            <a:lvl1pPr>
              <a:defRPr/>
            </a:lvl1pPr>
          </a:lstStyle>
          <a:p>
            <a:endParaRPr lang="en-US" altLang="zh-CN"/>
          </a:p>
        </p:txBody>
      </p:sp>
      <p:sp>
        <p:nvSpPr>
          <p:cNvPr id="6" name="Footer Placeholder 4">
            <a:extLst>
              <a:ext uri="{FF2B5EF4-FFF2-40B4-BE49-F238E27FC236}">
                <a16:creationId xmlns:a16="http://schemas.microsoft.com/office/drawing/2014/main" id="{67573369-5F43-419C-A089-F2FB3919C087}"/>
              </a:ext>
            </a:extLst>
          </p:cNvPr>
          <p:cNvSpPr>
            <a:spLocks noGrp="1"/>
          </p:cNvSpPr>
          <p:nvPr>
            <p:ph type="ftr" sz="quarter" idx="11"/>
          </p:nvPr>
        </p:nvSpPr>
        <p:spPr/>
        <p:txBody>
          <a:bodyPr/>
          <a:lstStyle>
            <a:lvl1pPr>
              <a:defRPr/>
            </a:lvl1pPr>
          </a:lstStyle>
          <a:p>
            <a:endParaRPr lang="en-US" altLang="zh-CN"/>
          </a:p>
        </p:txBody>
      </p:sp>
      <p:sp>
        <p:nvSpPr>
          <p:cNvPr id="7" name="Slide Number Placeholder 5">
            <a:extLst>
              <a:ext uri="{FF2B5EF4-FFF2-40B4-BE49-F238E27FC236}">
                <a16:creationId xmlns:a16="http://schemas.microsoft.com/office/drawing/2014/main" id="{A6E6C0D8-1176-445D-8AB3-E339C6E3AC97}"/>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516426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B7A13D59-51C9-495C-90F7-72CB9EB3899A}"/>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C59429DD-4D52-4E56-ADBB-41A084F5BDA9}"/>
              </a:ext>
            </a:extLst>
          </p:cNvPr>
          <p:cNvSpPr>
            <a:spLocks noGrp="1"/>
          </p:cNvSpPr>
          <p:nvPr>
            <p:ph type="dt" sz="half" idx="10"/>
          </p:nvPr>
        </p:nvSpPr>
        <p:spPr/>
        <p:txBody>
          <a:bodyPr/>
          <a:lstStyle>
            <a:lvl1pPr>
              <a:defRPr/>
            </a:lvl1pPr>
          </a:lstStyle>
          <a:p>
            <a:endParaRPr lang="en-US" altLang="zh-CN"/>
          </a:p>
        </p:txBody>
      </p:sp>
      <p:sp>
        <p:nvSpPr>
          <p:cNvPr id="6" name="Footer Placeholder 4">
            <a:extLst>
              <a:ext uri="{FF2B5EF4-FFF2-40B4-BE49-F238E27FC236}">
                <a16:creationId xmlns:a16="http://schemas.microsoft.com/office/drawing/2014/main" id="{97C377A0-61BA-4EF3-914A-B6C9AF084AFD}"/>
              </a:ext>
            </a:extLst>
          </p:cNvPr>
          <p:cNvSpPr>
            <a:spLocks noGrp="1"/>
          </p:cNvSpPr>
          <p:nvPr>
            <p:ph type="ftr" sz="quarter" idx="11"/>
          </p:nvPr>
        </p:nvSpPr>
        <p:spPr/>
        <p:txBody>
          <a:bodyPr/>
          <a:lstStyle>
            <a:lvl1pPr>
              <a:defRPr/>
            </a:lvl1pPr>
          </a:lstStyle>
          <a:p>
            <a:endParaRPr lang="en-US" altLang="zh-CN"/>
          </a:p>
        </p:txBody>
      </p:sp>
      <p:sp>
        <p:nvSpPr>
          <p:cNvPr id="7" name="Slide Number Placeholder 5">
            <a:extLst>
              <a:ext uri="{FF2B5EF4-FFF2-40B4-BE49-F238E27FC236}">
                <a16:creationId xmlns:a16="http://schemas.microsoft.com/office/drawing/2014/main" id="{FF621B6D-207B-4C48-B461-5784BC2ABBD3}"/>
              </a:ext>
            </a:extLst>
          </p:cNvPr>
          <p:cNvSpPr>
            <a:spLocks noGrp="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48999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A0266BF3-4818-4D48-A8C5-94D09D8EA461}"/>
              </a:ext>
            </a:extLst>
          </p:cNvPr>
          <p:cNvSpPr>
            <a:spLocks noChangeAspect="1"/>
          </p:cNvSpPr>
          <p:nvPr/>
        </p:nvSpPr>
        <p:spPr>
          <a:xfrm>
            <a:off x="6629400" y="600075"/>
            <a:ext cx="2057400" cy="5816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9774F917-976F-44C1-ABE7-7FA61DB8351D}"/>
              </a:ext>
            </a:extLst>
          </p:cNvPr>
          <p:cNvSpPr>
            <a:spLocks noGrp="1"/>
          </p:cNvSpPr>
          <p:nvPr>
            <p:ph type="dt" sz="half" idx="10"/>
          </p:nvPr>
        </p:nvSpPr>
        <p:spPr>
          <a:xfrm>
            <a:off x="6745288" y="5956300"/>
            <a:ext cx="947737" cy="365125"/>
          </a:xfrm>
        </p:spPr>
        <p:txBody>
          <a:bodyPr/>
          <a:lstStyle>
            <a:lvl1pPr>
              <a:defRPr>
                <a:solidFill>
                  <a:srgbClr val="9F296B"/>
                </a:solidFill>
              </a:defRPr>
            </a:lvl1pPr>
          </a:lstStyle>
          <a:p>
            <a:endParaRPr lang="en-US" altLang="zh-CN"/>
          </a:p>
        </p:txBody>
      </p:sp>
      <p:sp>
        <p:nvSpPr>
          <p:cNvPr id="6" name="Footer Placeholder 4">
            <a:extLst>
              <a:ext uri="{FF2B5EF4-FFF2-40B4-BE49-F238E27FC236}">
                <a16:creationId xmlns:a16="http://schemas.microsoft.com/office/drawing/2014/main" id="{56096EEB-181A-41EA-B6E1-D03ECAE303B1}"/>
              </a:ext>
            </a:extLst>
          </p:cNvPr>
          <p:cNvSpPr>
            <a:spLocks noGrp="1"/>
          </p:cNvSpPr>
          <p:nvPr>
            <p:ph type="ftr" sz="quarter" idx="11"/>
          </p:nvPr>
        </p:nvSpPr>
        <p:spPr>
          <a:xfrm>
            <a:off x="581025" y="5951538"/>
            <a:ext cx="5922963" cy="365125"/>
          </a:xfrm>
        </p:spPr>
        <p:txBody>
          <a:bodyPr/>
          <a:lstStyle>
            <a:lvl1pPr>
              <a:defRPr/>
            </a:lvl1pPr>
          </a:lstStyle>
          <a:p>
            <a:endParaRPr lang="en-US" altLang="zh-CN"/>
          </a:p>
        </p:txBody>
      </p:sp>
      <p:sp>
        <p:nvSpPr>
          <p:cNvPr id="7" name="Slide Number Placeholder 5">
            <a:extLst>
              <a:ext uri="{FF2B5EF4-FFF2-40B4-BE49-F238E27FC236}">
                <a16:creationId xmlns:a16="http://schemas.microsoft.com/office/drawing/2014/main" id="{EC39067B-680B-499D-B9E0-2980C56D0EC9}"/>
              </a:ext>
            </a:extLst>
          </p:cNvPr>
          <p:cNvSpPr>
            <a:spLocks noGrp="1"/>
          </p:cNvSpPr>
          <p:nvPr>
            <p:ph type="sldNum" sz="quarter" idx="12"/>
          </p:nvPr>
        </p:nvSpPr>
        <p:spPr/>
        <p:txBody>
          <a:bodyPr/>
          <a:lstStyle>
            <a:lvl1pPr>
              <a:defRPr>
                <a:solidFill>
                  <a:srgbClr val="9F296B"/>
                </a:solidFill>
              </a:defRPr>
            </a:lvl1pPr>
          </a:lstStyle>
          <a:p>
            <a:endParaRPr lang="en-US" altLang="zh-CN"/>
          </a:p>
        </p:txBody>
      </p:sp>
    </p:spTree>
    <p:extLst>
      <p:ext uri="{BB962C8B-B14F-4D97-AF65-F5344CB8AC3E}">
        <p14:creationId xmlns:p14="http://schemas.microsoft.com/office/powerpoint/2010/main" val="1736889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16050" y="274638"/>
            <a:ext cx="7256463" cy="1143000"/>
          </a:xfrm>
        </p:spPr>
        <p:txBody>
          <a:bodyPr/>
          <a:lstStyle/>
          <a:p>
            <a:r>
              <a:rPr lang="en-US"/>
              <a:t>Click to edit Master title style</a:t>
            </a:r>
          </a:p>
        </p:txBody>
      </p:sp>
      <p:sp>
        <p:nvSpPr>
          <p:cNvPr id="3" name="Table Placeholder 2"/>
          <p:cNvSpPr>
            <a:spLocks noGrp="1"/>
          </p:cNvSpPr>
          <p:nvPr>
            <p:ph type="tbl" idx="1"/>
          </p:nvPr>
        </p:nvSpPr>
        <p:spPr>
          <a:xfrm>
            <a:off x="1416050" y="1600200"/>
            <a:ext cx="7270750" cy="4524375"/>
          </a:xfrm>
        </p:spPr>
        <p:txBody>
          <a:bodyPr rtlCol="0">
            <a:normAutofit/>
          </a:bodyPr>
          <a:lstStyle/>
          <a:p>
            <a:pPr lvl="0"/>
            <a:endParaRPr lang="en-US" noProof="0"/>
          </a:p>
        </p:txBody>
      </p:sp>
      <p:sp>
        <p:nvSpPr>
          <p:cNvPr id="4" name="Rectangle 5">
            <a:extLst>
              <a:ext uri="{FF2B5EF4-FFF2-40B4-BE49-F238E27FC236}">
                <a16:creationId xmlns:a16="http://schemas.microsoft.com/office/drawing/2014/main" id="{CECF1ACB-EF73-4D5F-ADE4-24ED176697C7}"/>
              </a:ext>
            </a:extLst>
          </p:cNvPr>
          <p:cNvSpPr>
            <a:spLocks noGrp="1" noChangeArrowheads="1"/>
          </p:cNvSpPr>
          <p:nvPr>
            <p:ph type="dt" sz="half" idx="10"/>
          </p:nvPr>
        </p:nvSpPr>
        <p:spPr/>
        <p:txBody>
          <a:bodyPr/>
          <a:lstStyle>
            <a:lvl1pPr>
              <a:defRPr/>
            </a:lvl1pPr>
          </a:lstStyle>
          <a:p>
            <a:endParaRPr lang="en-US" altLang="zh-CN"/>
          </a:p>
        </p:txBody>
      </p:sp>
      <p:sp>
        <p:nvSpPr>
          <p:cNvPr id="5" name="Rectangle 6">
            <a:extLst>
              <a:ext uri="{FF2B5EF4-FFF2-40B4-BE49-F238E27FC236}">
                <a16:creationId xmlns:a16="http://schemas.microsoft.com/office/drawing/2014/main" id="{12F0BD2C-25F2-4630-AE6E-882A09BD6BB9}"/>
              </a:ext>
            </a:extLst>
          </p:cNvPr>
          <p:cNvSpPr>
            <a:spLocks noGrp="1" noChangeArrowheads="1"/>
          </p:cNvSpPr>
          <p:nvPr>
            <p:ph type="ftr" sz="quarter" idx="11"/>
          </p:nvPr>
        </p:nvSpPr>
        <p:spPr/>
        <p:txBody>
          <a:bodyPr/>
          <a:lstStyle>
            <a:lvl1pPr>
              <a:defRPr/>
            </a:lvl1pPr>
          </a:lstStyle>
          <a:p>
            <a:endParaRPr lang="en-US" altLang="zh-CN"/>
          </a:p>
        </p:txBody>
      </p:sp>
      <p:sp>
        <p:nvSpPr>
          <p:cNvPr id="6" name="Rectangle 7">
            <a:extLst>
              <a:ext uri="{FF2B5EF4-FFF2-40B4-BE49-F238E27FC236}">
                <a16:creationId xmlns:a16="http://schemas.microsoft.com/office/drawing/2014/main" id="{40481264-CF57-4579-8722-FBCA19A15E7F}"/>
              </a:ext>
            </a:extLst>
          </p:cNvPr>
          <p:cNvSpPr>
            <a:spLocks noGrp="1" noChangeArrowheads="1"/>
          </p:cNvSpPr>
          <p:nvPr>
            <p:ph type="sldNum"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4555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4C63E6E6-A5A8-4BA6-B4FB-E78D88425EDE}"/>
              </a:ext>
            </a:extLst>
          </p:cNvPr>
          <p:cNvSpPr>
            <a:spLocks noGrp="1" noChangeArrowheads="1"/>
          </p:cNvSpPr>
          <p:nvPr>
            <p:ph type="dt" sz="half" idx="10"/>
          </p:nvPr>
        </p:nvSpPr>
        <p:spPr>
          <a:ln/>
        </p:spPr>
        <p:txBody>
          <a:bodyPr/>
          <a:lstStyle>
            <a:lvl1pPr>
              <a:defRPr/>
            </a:lvl1pPr>
          </a:lstStyle>
          <a:p>
            <a:endParaRPr lang="en-US" altLang="zh-CN"/>
          </a:p>
        </p:txBody>
      </p:sp>
      <p:sp>
        <p:nvSpPr>
          <p:cNvPr id="5" name="Rectangle 6">
            <a:extLst>
              <a:ext uri="{FF2B5EF4-FFF2-40B4-BE49-F238E27FC236}">
                <a16:creationId xmlns:a16="http://schemas.microsoft.com/office/drawing/2014/main" id="{FC5B9430-C6C6-48D9-9EF0-E199E12431C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7">
            <a:extLst>
              <a:ext uri="{FF2B5EF4-FFF2-40B4-BE49-F238E27FC236}">
                <a16:creationId xmlns:a16="http://schemas.microsoft.com/office/drawing/2014/main" id="{5553D4E4-BD2E-49C2-A66C-9370BBFEF916}"/>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3323944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16050" y="1600200"/>
            <a:ext cx="3559175"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7625" y="1600200"/>
            <a:ext cx="3559175"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C884E11B-B7F8-49E1-B38B-1FE46BABF9D6}"/>
              </a:ext>
            </a:extLst>
          </p:cNvPr>
          <p:cNvSpPr>
            <a:spLocks noGrp="1" noChangeArrowheads="1"/>
          </p:cNvSpPr>
          <p:nvPr>
            <p:ph type="dt" sz="half" idx="10"/>
          </p:nvPr>
        </p:nvSpPr>
        <p:spPr>
          <a:ln/>
        </p:spPr>
        <p:txBody>
          <a:bodyPr/>
          <a:lstStyle>
            <a:lvl1pPr>
              <a:defRPr/>
            </a:lvl1pPr>
          </a:lstStyle>
          <a:p>
            <a:endParaRPr lang="en-US" altLang="zh-CN"/>
          </a:p>
        </p:txBody>
      </p:sp>
      <p:sp>
        <p:nvSpPr>
          <p:cNvPr id="6" name="Rectangle 6">
            <a:extLst>
              <a:ext uri="{FF2B5EF4-FFF2-40B4-BE49-F238E27FC236}">
                <a16:creationId xmlns:a16="http://schemas.microsoft.com/office/drawing/2014/main" id="{6E36C2F1-1F87-4F26-B221-DC99E5D9AE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7">
            <a:extLst>
              <a:ext uri="{FF2B5EF4-FFF2-40B4-BE49-F238E27FC236}">
                <a16:creationId xmlns:a16="http://schemas.microsoft.com/office/drawing/2014/main" id="{D45822FD-7724-4F86-A018-325A277236F5}"/>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3481649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39A82F6-AB05-438B-96F6-3A9C0470C270}"/>
              </a:ext>
            </a:extLst>
          </p:cNvPr>
          <p:cNvSpPr>
            <a:spLocks noGrp="1" noChangeArrowheads="1"/>
          </p:cNvSpPr>
          <p:nvPr>
            <p:ph type="dt" sz="half" idx="10"/>
          </p:nvPr>
        </p:nvSpPr>
        <p:spPr>
          <a:ln/>
        </p:spPr>
        <p:txBody>
          <a:bodyPr/>
          <a:lstStyle>
            <a:lvl1pPr>
              <a:defRPr/>
            </a:lvl1pPr>
          </a:lstStyle>
          <a:p>
            <a:endParaRPr lang="en-US" altLang="zh-CN"/>
          </a:p>
        </p:txBody>
      </p:sp>
      <p:sp>
        <p:nvSpPr>
          <p:cNvPr id="8" name="Rectangle 6">
            <a:extLst>
              <a:ext uri="{FF2B5EF4-FFF2-40B4-BE49-F238E27FC236}">
                <a16:creationId xmlns:a16="http://schemas.microsoft.com/office/drawing/2014/main" id="{4FBF094A-DC10-4579-9193-D8C4F71E0462}"/>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7">
            <a:extLst>
              <a:ext uri="{FF2B5EF4-FFF2-40B4-BE49-F238E27FC236}">
                <a16:creationId xmlns:a16="http://schemas.microsoft.com/office/drawing/2014/main" id="{6E9E1FC7-BA88-4DE9-9F7A-30ADDB5F7AE3}"/>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70347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E3843F67-37B3-4368-B1C3-5F9416732505}"/>
              </a:ext>
            </a:extLst>
          </p:cNvPr>
          <p:cNvSpPr>
            <a:spLocks noGrp="1" noChangeArrowheads="1"/>
          </p:cNvSpPr>
          <p:nvPr>
            <p:ph type="dt" sz="half" idx="10"/>
          </p:nvPr>
        </p:nvSpPr>
        <p:spPr>
          <a:ln/>
        </p:spPr>
        <p:txBody>
          <a:bodyPr/>
          <a:lstStyle>
            <a:lvl1pPr>
              <a:defRPr/>
            </a:lvl1pPr>
          </a:lstStyle>
          <a:p>
            <a:endParaRPr lang="en-US" altLang="zh-CN"/>
          </a:p>
        </p:txBody>
      </p:sp>
      <p:sp>
        <p:nvSpPr>
          <p:cNvPr id="4" name="Rectangle 6">
            <a:extLst>
              <a:ext uri="{FF2B5EF4-FFF2-40B4-BE49-F238E27FC236}">
                <a16:creationId xmlns:a16="http://schemas.microsoft.com/office/drawing/2014/main" id="{E4C1B649-6B44-4A40-9377-DB8E8CFBA1D7}"/>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7">
            <a:extLst>
              <a:ext uri="{FF2B5EF4-FFF2-40B4-BE49-F238E27FC236}">
                <a16:creationId xmlns:a16="http://schemas.microsoft.com/office/drawing/2014/main" id="{5E94A941-59D6-4FB0-AFD4-3E2F61B376D0}"/>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2132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E84359B-BA9E-4806-8894-3D14FC81BCB4}"/>
              </a:ext>
            </a:extLst>
          </p:cNvPr>
          <p:cNvSpPr>
            <a:spLocks noGrp="1" noChangeArrowheads="1"/>
          </p:cNvSpPr>
          <p:nvPr>
            <p:ph type="dt" sz="half" idx="10"/>
          </p:nvPr>
        </p:nvSpPr>
        <p:spPr>
          <a:ln/>
        </p:spPr>
        <p:txBody>
          <a:bodyPr/>
          <a:lstStyle>
            <a:lvl1pPr>
              <a:defRPr/>
            </a:lvl1pPr>
          </a:lstStyle>
          <a:p>
            <a:endParaRPr lang="en-US" altLang="zh-CN"/>
          </a:p>
        </p:txBody>
      </p:sp>
      <p:sp>
        <p:nvSpPr>
          <p:cNvPr id="3" name="Rectangle 6">
            <a:extLst>
              <a:ext uri="{FF2B5EF4-FFF2-40B4-BE49-F238E27FC236}">
                <a16:creationId xmlns:a16="http://schemas.microsoft.com/office/drawing/2014/main" id="{5DD8386D-BB94-4497-A13E-CF892BC32AE7}"/>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7">
            <a:extLst>
              <a:ext uri="{FF2B5EF4-FFF2-40B4-BE49-F238E27FC236}">
                <a16:creationId xmlns:a16="http://schemas.microsoft.com/office/drawing/2014/main" id="{84959231-951D-4089-BD6B-3D82587BC022}"/>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410053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B1CB249-0040-4A7E-8EA2-2577F02A1A4D}"/>
              </a:ext>
            </a:extLst>
          </p:cNvPr>
          <p:cNvSpPr>
            <a:spLocks noGrp="1" noChangeArrowheads="1"/>
          </p:cNvSpPr>
          <p:nvPr>
            <p:ph type="dt" sz="half" idx="10"/>
          </p:nvPr>
        </p:nvSpPr>
        <p:spPr>
          <a:ln/>
        </p:spPr>
        <p:txBody>
          <a:bodyPr/>
          <a:lstStyle>
            <a:lvl1pPr>
              <a:defRPr/>
            </a:lvl1pPr>
          </a:lstStyle>
          <a:p>
            <a:endParaRPr lang="en-US" altLang="zh-CN"/>
          </a:p>
        </p:txBody>
      </p:sp>
      <p:sp>
        <p:nvSpPr>
          <p:cNvPr id="6" name="Rectangle 6">
            <a:extLst>
              <a:ext uri="{FF2B5EF4-FFF2-40B4-BE49-F238E27FC236}">
                <a16:creationId xmlns:a16="http://schemas.microsoft.com/office/drawing/2014/main" id="{8FB81406-E36E-40D4-BB14-2D8DF3A3F16A}"/>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7">
            <a:extLst>
              <a:ext uri="{FF2B5EF4-FFF2-40B4-BE49-F238E27FC236}">
                <a16:creationId xmlns:a16="http://schemas.microsoft.com/office/drawing/2014/main" id="{F0EAFCBB-70C9-4729-8665-BD5D5C57437E}"/>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2617357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992F9CE-A8A0-4442-8C8B-76AE0FED1819}"/>
              </a:ext>
            </a:extLst>
          </p:cNvPr>
          <p:cNvSpPr>
            <a:spLocks noGrp="1" noChangeArrowheads="1"/>
          </p:cNvSpPr>
          <p:nvPr>
            <p:ph type="dt" sz="half" idx="10"/>
          </p:nvPr>
        </p:nvSpPr>
        <p:spPr>
          <a:ln/>
        </p:spPr>
        <p:txBody>
          <a:bodyPr/>
          <a:lstStyle>
            <a:lvl1pPr>
              <a:defRPr/>
            </a:lvl1pPr>
          </a:lstStyle>
          <a:p>
            <a:endParaRPr lang="en-US" altLang="zh-CN"/>
          </a:p>
        </p:txBody>
      </p:sp>
      <p:sp>
        <p:nvSpPr>
          <p:cNvPr id="6" name="Rectangle 6">
            <a:extLst>
              <a:ext uri="{FF2B5EF4-FFF2-40B4-BE49-F238E27FC236}">
                <a16:creationId xmlns:a16="http://schemas.microsoft.com/office/drawing/2014/main" id="{F1B114AA-496D-4749-806B-70E91CAB6165}"/>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7">
            <a:extLst>
              <a:ext uri="{FF2B5EF4-FFF2-40B4-BE49-F238E27FC236}">
                <a16:creationId xmlns:a16="http://schemas.microsoft.com/office/drawing/2014/main" id="{98DBA757-C7A4-4CC1-A3E1-252993C55310}"/>
              </a:ext>
            </a:extLst>
          </p:cNvPr>
          <p:cNvSpPr>
            <a:spLocks noGrp="1" noChangeArrowheads="1"/>
          </p:cNvSpPr>
          <p:nvPr>
            <p:ph type="sldNum" sz="quarter" idx="12"/>
          </p:nvPr>
        </p:nvSpPr>
        <p:spPr>
          <a:ln/>
        </p:spPr>
        <p:txBody>
          <a:bodyPr/>
          <a:lstStyle>
            <a:lvl1pPr>
              <a:defRPr/>
            </a:lvl1pPr>
          </a:lstStyle>
          <a:p>
            <a:endParaRPr lang="en-US" altLang="zh-CN"/>
          </a:p>
        </p:txBody>
      </p:sp>
    </p:spTree>
    <p:extLst>
      <p:ext uri="{BB962C8B-B14F-4D97-AF65-F5344CB8AC3E}">
        <p14:creationId xmlns:p14="http://schemas.microsoft.com/office/powerpoint/2010/main" val="339906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ACC2C7E7-5E37-4C44-A328-EF05A175918B}"/>
              </a:ext>
            </a:extLst>
          </p:cNvPr>
          <p:cNvSpPr>
            <a:spLocks noGrp="1" noChangeArrowheads="1"/>
          </p:cNvSpPr>
          <p:nvPr>
            <p:ph type="title"/>
          </p:nvPr>
        </p:nvSpPr>
        <p:spPr bwMode="auto">
          <a:xfrm>
            <a:off x="1416050" y="274638"/>
            <a:ext cx="72564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prstTxWarp prst="textNoShape">
              <a:avLst/>
            </a:prstTxWarp>
          </a:bodyPr>
          <a:lstStyle/>
          <a:p>
            <a:pPr lvl="0"/>
            <a:r>
              <a:rPr lang="en-US" altLang="zh-CN"/>
              <a:t>Click to edit Master title style</a:t>
            </a:r>
          </a:p>
        </p:txBody>
      </p:sp>
      <p:sp>
        <p:nvSpPr>
          <p:cNvPr id="1027" name="Rectangle 4">
            <a:extLst>
              <a:ext uri="{FF2B5EF4-FFF2-40B4-BE49-F238E27FC236}">
                <a16:creationId xmlns:a16="http://schemas.microsoft.com/office/drawing/2014/main" id="{D3A67DC5-3B7A-4324-A5A3-90117C04D360}"/>
              </a:ext>
            </a:extLst>
          </p:cNvPr>
          <p:cNvSpPr>
            <a:spLocks noGrp="1" noChangeArrowheads="1"/>
          </p:cNvSpPr>
          <p:nvPr>
            <p:ph type="body" idx="1"/>
          </p:nvPr>
        </p:nvSpPr>
        <p:spPr bwMode="auto">
          <a:xfrm>
            <a:off x="1416050" y="1600200"/>
            <a:ext cx="72707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9269" name="Rectangle 5">
            <a:extLst>
              <a:ext uri="{FF2B5EF4-FFF2-40B4-BE49-F238E27FC236}">
                <a16:creationId xmlns:a16="http://schemas.microsoft.com/office/drawing/2014/main" id="{F2F76EE5-B753-4CA7-8C3D-1B8C2F7A90E5}"/>
              </a:ext>
            </a:extLst>
          </p:cNvPr>
          <p:cNvSpPr>
            <a:spLocks noGrp="1" noChangeArrowheads="1"/>
          </p:cNvSpPr>
          <p:nvPr>
            <p:ph type="dt" sz="half" idx="2"/>
          </p:nvPr>
        </p:nvSpPr>
        <p:spPr bwMode="auto">
          <a:xfrm>
            <a:off x="457200" y="6243638"/>
            <a:ext cx="2133600" cy="476250"/>
          </a:xfrm>
          <a:prstGeom prst="rect">
            <a:avLst/>
          </a:prstGeom>
          <a:noFill/>
          <a:ln w="9525">
            <a:noFill/>
            <a:miter lim="800000"/>
            <a:headEnd/>
            <a:tailEnd/>
          </a:ln>
          <a:effectLst/>
        </p:spPr>
        <p:txBody>
          <a:bodyPr vert="horz" wrap="square" lIns="91422" tIns="45711" rIns="91422" bIns="45711"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139270" name="Rectangle 6">
            <a:extLst>
              <a:ext uri="{FF2B5EF4-FFF2-40B4-BE49-F238E27FC236}">
                <a16:creationId xmlns:a16="http://schemas.microsoft.com/office/drawing/2014/main" id="{46475401-FE71-4C79-9F34-06453E1C50F1}"/>
              </a:ext>
            </a:extLst>
          </p:cNvPr>
          <p:cNvSpPr>
            <a:spLocks noGrp="1" noChangeArrowheads="1"/>
          </p:cNvSpPr>
          <p:nvPr>
            <p:ph type="ftr" sz="quarter" idx="3"/>
          </p:nvPr>
        </p:nvSpPr>
        <p:spPr bwMode="auto">
          <a:xfrm>
            <a:off x="3124200" y="6243638"/>
            <a:ext cx="2895600" cy="476250"/>
          </a:xfrm>
          <a:prstGeom prst="rect">
            <a:avLst/>
          </a:prstGeom>
          <a:noFill/>
          <a:ln w="9525">
            <a:noFill/>
            <a:miter lim="800000"/>
            <a:headEnd/>
            <a:tailEnd/>
          </a:ln>
          <a:effectLst/>
        </p:spPr>
        <p:txBody>
          <a:bodyPr vert="horz" wrap="square" lIns="91422" tIns="45711" rIns="91422" bIns="45711"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39271" name="Rectangle 7">
            <a:extLst>
              <a:ext uri="{FF2B5EF4-FFF2-40B4-BE49-F238E27FC236}">
                <a16:creationId xmlns:a16="http://schemas.microsoft.com/office/drawing/2014/main" id="{9DDCCC86-DBEA-45EF-B796-4489F4E6F4FF}"/>
              </a:ext>
            </a:extLst>
          </p:cNvPr>
          <p:cNvSpPr>
            <a:spLocks noGrp="1" noChangeArrowheads="1"/>
          </p:cNvSpPr>
          <p:nvPr>
            <p:ph type="sldNum" sz="quarter" idx="4"/>
          </p:nvPr>
        </p:nvSpPr>
        <p:spPr bwMode="auto">
          <a:xfrm>
            <a:off x="6553200" y="6243638"/>
            <a:ext cx="2133600" cy="476250"/>
          </a:xfrm>
          <a:prstGeom prst="rect">
            <a:avLst/>
          </a:prstGeom>
          <a:noFill/>
          <a:ln w="9525">
            <a:noFill/>
            <a:miter lim="800000"/>
            <a:headEnd/>
            <a:tailEnd/>
          </a:ln>
          <a:effectLst/>
        </p:spPr>
        <p:txBody>
          <a:bodyPr vert="horz" wrap="square" lIns="91422" tIns="45711" rIns="91422" bIns="45711" numCol="1" anchor="t"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Arial" pitchFamily="34" charset="0"/>
        </a:defRPr>
      </a:lvl6pPr>
      <a:lvl7pPr marL="914400" algn="ctr" rtl="0" fontAlgn="base">
        <a:spcBef>
          <a:spcPct val="0"/>
        </a:spcBef>
        <a:spcAft>
          <a:spcPct val="0"/>
        </a:spcAft>
        <a:defRPr sz="4400">
          <a:solidFill>
            <a:schemeClr val="tx1"/>
          </a:solidFill>
          <a:latin typeface="Arial" pitchFamily="34" charset="0"/>
        </a:defRPr>
      </a:lvl7pPr>
      <a:lvl8pPr marL="1371600" algn="ctr" rtl="0" fontAlgn="base">
        <a:spcBef>
          <a:spcPct val="0"/>
        </a:spcBef>
        <a:spcAft>
          <a:spcPct val="0"/>
        </a:spcAft>
        <a:defRPr sz="4400">
          <a:solidFill>
            <a:schemeClr val="tx1"/>
          </a:solidFill>
          <a:latin typeface="Arial" pitchFamily="34" charset="0"/>
        </a:defRPr>
      </a:lvl8pPr>
      <a:lvl9pPr marL="1828800" algn="ctr" rtl="0" fontAlgn="base">
        <a:spcBef>
          <a:spcPct val="0"/>
        </a:spcBef>
        <a:spcAft>
          <a:spcPct val="0"/>
        </a:spcAft>
        <a:defRPr sz="4400">
          <a:solidFill>
            <a:schemeClr val="tx1"/>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4538" indent="-287338"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30D3B-1C83-4031-AD79-A191AB011854}"/>
              </a:ext>
            </a:extLst>
          </p:cNvPr>
          <p:cNvSpPr>
            <a:spLocks noGrp="1"/>
          </p:cNvSpPr>
          <p:nvPr>
            <p:ph type="title"/>
          </p:nvPr>
        </p:nvSpPr>
        <p:spPr>
          <a:xfrm>
            <a:off x="581025" y="687388"/>
            <a:ext cx="7989888" cy="1082675"/>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2051" name="Text Placeholder 2">
            <a:extLst>
              <a:ext uri="{FF2B5EF4-FFF2-40B4-BE49-F238E27FC236}">
                <a16:creationId xmlns:a16="http://schemas.microsoft.com/office/drawing/2014/main" id="{BD8AA193-AA6B-4235-B45A-39BF5DFFD52C}"/>
              </a:ext>
            </a:extLst>
          </p:cNvPr>
          <p:cNvSpPr>
            <a:spLocks noGrp="1" noChangeArrowheads="1"/>
          </p:cNvSpPr>
          <p:nvPr>
            <p:ph type="body" idx="1"/>
          </p:nvPr>
        </p:nvSpPr>
        <p:spPr bwMode="auto">
          <a:xfrm>
            <a:off x="581025" y="2227263"/>
            <a:ext cx="7989888"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3867727F-4BE9-47E3-8546-90622D93C393}"/>
              </a:ext>
            </a:extLst>
          </p:cNvPr>
          <p:cNvSpPr>
            <a:spLocks noGrp="1"/>
          </p:cNvSpPr>
          <p:nvPr>
            <p:ph type="dt" sz="half" idx="2"/>
          </p:nvPr>
        </p:nvSpPr>
        <p:spPr>
          <a:xfrm>
            <a:off x="5559425" y="595630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chemeClr val="accent2"/>
                </a:solidFill>
                <a:ea typeface="宋体" panose="02010600030101010101" pitchFamily="2" charset="-122"/>
              </a:defRPr>
            </a:lvl1pPr>
          </a:lstStyle>
          <a:p>
            <a:endParaRPr lang="en-US" altLang="zh-CN"/>
          </a:p>
        </p:txBody>
      </p:sp>
      <p:sp>
        <p:nvSpPr>
          <p:cNvPr id="5" name="Footer Placeholder 4">
            <a:extLst>
              <a:ext uri="{FF2B5EF4-FFF2-40B4-BE49-F238E27FC236}">
                <a16:creationId xmlns:a16="http://schemas.microsoft.com/office/drawing/2014/main" id="{1D768425-6CC8-4B02-A528-AACF0DA393D6}"/>
              </a:ext>
            </a:extLst>
          </p:cNvPr>
          <p:cNvSpPr>
            <a:spLocks noGrp="1"/>
          </p:cNvSpPr>
          <p:nvPr>
            <p:ph type="ftr" sz="quarter" idx="3"/>
          </p:nvPr>
        </p:nvSpPr>
        <p:spPr>
          <a:xfrm>
            <a:off x="581025" y="5951538"/>
            <a:ext cx="487045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chemeClr val="accent2"/>
                </a:solidFill>
                <a:ea typeface="宋体" panose="02010600030101010101" pitchFamily="2" charset="-122"/>
              </a:defRPr>
            </a:lvl1pPr>
          </a:lstStyle>
          <a:p>
            <a:endParaRPr lang="en-US" altLang="zh-CN"/>
          </a:p>
        </p:txBody>
      </p:sp>
      <p:sp>
        <p:nvSpPr>
          <p:cNvPr id="6" name="Slide Number Placeholder 5">
            <a:extLst>
              <a:ext uri="{FF2B5EF4-FFF2-40B4-BE49-F238E27FC236}">
                <a16:creationId xmlns:a16="http://schemas.microsoft.com/office/drawing/2014/main" id="{8AA933CE-BDF2-42D1-9ED7-C8CB3D407C74}"/>
              </a:ext>
            </a:extLst>
          </p:cNvPr>
          <p:cNvSpPr>
            <a:spLocks noGrp="1"/>
          </p:cNvSpPr>
          <p:nvPr>
            <p:ph type="sldNum" sz="quarter" idx="4"/>
          </p:nvPr>
        </p:nvSpPr>
        <p:spPr>
          <a:xfrm>
            <a:off x="7800975" y="5956300"/>
            <a:ext cx="769938"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chemeClr val="accent2"/>
                </a:solidFill>
                <a:ea typeface="宋体" panose="02010600030101010101" pitchFamily="2" charset="-122"/>
              </a:defRPr>
            </a:lvl1pPr>
          </a:lstStyle>
          <a:p>
            <a:endParaRPr lang="en-US" altLang="zh-CN"/>
          </a:p>
        </p:txBody>
      </p:sp>
      <p:sp>
        <p:nvSpPr>
          <p:cNvPr id="9" name="Rectangle 8">
            <a:extLst>
              <a:ext uri="{FF2B5EF4-FFF2-40B4-BE49-F238E27FC236}">
                <a16:creationId xmlns:a16="http://schemas.microsoft.com/office/drawing/2014/main" id="{EE7B9FE2-6DCF-4549-9BD9-5FCE61EA9967}"/>
              </a:ext>
            </a:extLst>
          </p:cNvPr>
          <p:cNvSpPr/>
          <p:nvPr/>
        </p:nvSpPr>
        <p:spPr>
          <a:xfrm>
            <a:off x="447675" y="441325"/>
            <a:ext cx="2720975" cy="107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82CB035-AFB5-4665-8B10-C6C75139940D}"/>
              </a:ext>
            </a:extLst>
          </p:cNvPr>
          <p:cNvSpPr/>
          <p:nvPr/>
        </p:nvSpPr>
        <p:spPr>
          <a:xfrm>
            <a:off x="5975350" y="441325"/>
            <a:ext cx="2711450" cy="1079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44B9003-F541-4DDD-BFC3-AC0C55062888}"/>
              </a:ext>
            </a:extLst>
          </p:cNvPr>
          <p:cNvSpPr/>
          <p:nvPr/>
        </p:nvSpPr>
        <p:spPr>
          <a:xfrm>
            <a:off x="3216275" y="441325"/>
            <a:ext cx="2711450" cy="1079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07" r:id="rId7"/>
    <p:sldLayoutId id="2147483715" r:id="rId8"/>
    <p:sldLayoutId id="2147483708" r:id="rId9"/>
    <p:sldLayoutId id="2147483716" r:id="rId10"/>
    <p:sldLayoutId id="2147483717" r:id="rId11"/>
    <p:sldLayoutId id="2147483718" r:id="rId12"/>
  </p:sldLayoutIdLst>
  <p:txStyles>
    <p:title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37.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39.png"/><Relationship Id="rId4" Type="http://schemas.openxmlformats.org/officeDocument/2006/relationships/image" Target="../media/image37.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C731E8-2371-4312-B63C-195E8B89ACA3}"/>
              </a:ext>
            </a:extLst>
          </p:cNvPr>
          <p:cNvSpPr>
            <a:spLocks noGrp="1"/>
          </p:cNvSpPr>
          <p:nvPr>
            <p:ph type="ctrTitle"/>
          </p:nvPr>
        </p:nvSpPr>
        <p:spPr>
          <a:xfrm>
            <a:off x="581025" y="1081088"/>
            <a:ext cx="7989888" cy="1447800"/>
          </a:xfrm>
        </p:spPr>
        <p:txBody>
          <a:bodyPr>
            <a:normAutofit/>
          </a:bodyPr>
          <a:lstStyle/>
          <a:p>
            <a:pPr defTabSz="440279" fontAlgn="auto">
              <a:spcAft>
                <a:spcPts val="0"/>
              </a:spcAft>
              <a:defRPr/>
            </a:pPr>
            <a:r>
              <a:rPr lang="en-US" altLang="zh-CN" dirty="0">
                <a:latin typeface="Times New Roman" panose="02020603050405020304" pitchFamily="18" charset="0"/>
                <a:cs typeface="Times New Roman" panose="02020603050405020304" pitchFamily="18" charset="0"/>
              </a:rPr>
              <a:t>Chapter 3.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Overview of </a:t>
            </a:r>
            <a:r>
              <a:rPr lang="en-US" altLang="zh-CN" dirty="0" err="1">
                <a:latin typeface="Times New Roman" panose="02020603050405020304" pitchFamily="18" charset="0"/>
                <a:cs typeface="Times New Roman" panose="02020603050405020304" pitchFamily="18" charset="0"/>
              </a:rPr>
              <a:t>Ols</a:t>
            </a:r>
            <a:endParaRPr lang="zh-CN" altLang="en-US" dirty="0">
              <a:latin typeface="Times New Roman" panose="02020603050405020304" pitchFamily="18" charset="0"/>
              <a:cs typeface="Times New Roman" panose="02020603050405020304" pitchFamily="18" charset="0"/>
            </a:endParaRPr>
          </a:p>
        </p:txBody>
      </p:sp>
      <p:sp>
        <p:nvSpPr>
          <p:cNvPr id="5" name="副标题 4">
            <a:extLst>
              <a:ext uri="{FF2B5EF4-FFF2-40B4-BE49-F238E27FC236}">
                <a16:creationId xmlns:a16="http://schemas.microsoft.com/office/drawing/2014/main" id="{42D07485-8F8C-4CD4-BDAB-0CE0C51A61B5}"/>
              </a:ext>
            </a:extLst>
          </p:cNvPr>
          <p:cNvSpPr>
            <a:spLocks noGrp="1"/>
          </p:cNvSpPr>
          <p:nvPr>
            <p:ph type="subTitle" idx="1"/>
          </p:nvPr>
        </p:nvSpPr>
        <p:spPr>
          <a:xfrm>
            <a:off x="556360" y="796132"/>
            <a:ext cx="7989888" cy="569912"/>
          </a:xfrm>
        </p:spPr>
        <p:txBody>
          <a:bodyPr rtlCol="0">
            <a:normAutofit/>
          </a:bodyPr>
          <a:lstStyle/>
          <a:p>
            <a:pPr defTabSz="440279" fontAlgn="auto">
              <a:spcAft>
                <a:spcPts val="578"/>
              </a:spcAft>
              <a:buFont typeface="Wingdings 2" panose="05020102010507070707" pitchFamily="18" charset="2"/>
              <a:buNone/>
              <a:defRPr/>
            </a:pPr>
            <a:r>
              <a:rPr lang="en-US" altLang="zh-CN" sz="2400" dirty="0">
                <a:latin typeface="Times New Roman" panose="02020603050405020304" pitchFamily="18" charset="0"/>
                <a:cs typeface="Times New Roman" panose="02020603050405020304" pitchFamily="18" charset="0"/>
              </a:rPr>
              <a:t>Financial Econometrics</a:t>
            </a:r>
            <a:endParaRPr lang="zh-CN" altLang="en-US" sz="2800" dirty="0">
              <a:latin typeface="Times New Roman" panose="02020603050405020304" pitchFamily="18" charset="0"/>
              <a:cs typeface="Times New Roman" panose="02020603050405020304" pitchFamily="18" charset="0"/>
            </a:endParaRPr>
          </a:p>
        </p:txBody>
      </p:sp>
      <p:sp>
        <p:nvSpPr>
          <p:cNvPr id="13316" name="文本框 5">
            <a:extLst>
              <a:ext uri="{FF2B5EF4-FFF2-40B4-BE49-F238E27FC236}">
                <a16:creationId xmlns:a16="http://schemas.microsoft.com/office/drawing/2014/main" id="{F5AE09BA-607F-41AD-A235-19F778E68D21}"/>
              </a:ext>
            </a:extLst>
          </p:cNvPr>
          <p:cNvSpPr txBox="1">
            <a:spLocks noChangeArrowheads="1"/>
          </p:cNvSpPr>
          <p:nvPr/>
        </p:nvSpPr>
        <p:spPr bwMode="auto">
          <a:xfrm>
            <a:off x="719138" y="3429000"/>
            <a:ext cx="7705725" cy="214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fontAlgn="base">
              <a:spcBef>
                <a:spcPct val="0"/>
              </a:spcBef>
              <a:spcAft>
                <a:spcPct val="0"/>
              </a:spcAft>
              <a:defRPr>
                <a:solidFill>
                  <a:schemeClr val="tx1"/>
                </a:solidFill>
                <a:latin typeface="Gill Sans MT" panose="020B0502020104020203" pitchFamily="34" charset="0"/>
              </a:defRPr>
            </a:lvl6pPr>
            <a:lvl7pPr marL="2971800" indent="-228600" defTabSz="457200" fontAlgn="base">
              <a:spcBef>
                <a:spcPct val="0"/>
              </a:spcBef>
              <a:spcAft>
                <a:spcPct val="0"/>
              </a:spcAft>
              <a:defRPr>
                <a:solidFill>
                  <a:schemeClr val="tx1"/>
                </a:solidFill>
                <a:latin typeface="Gill Sans MT" panose="020B0502020104020203" pitchFamily="34" charset="0"/>
              </a:defRPr>
            </a:lvl7pPr>
            <a:lvl8pPr marL="3429000" indent="-228600" defTabSz="457200" fontAlgn="base">
              <a:spcBef>
                <a:spcPct val="0"/>
              </a:spcBef>
              <a:spcAft>
                <a:spcPct val="0"/>
              </a:spcAft>
              <a:defRPr>
                <a:solidFill>
                  <a:schemeClr val="tx1"/>
                </a:solidFill>
                <a:latin typeface="Gill Sans MT" panose="020B0502020104020203" pitchFamily="34" charset="0"/>
              </a:defRPr>
            </a:lvl8pPr>
            <a:lvl9pPr marL="3886200" indent="-228600" defTabSz="457200" fontAlgn="base">
              <a:spcBef>
                <a:spcPct val="0"/>
              </a:spcBef>
              <a:spcAft>
                <a:spcPct val="0"/>
              </a:spcAft>
              <a:defRPr>
                <a:solidFill>
                  <a:schemeClr val="tx1"/>
                </a:solidFill>
                <a:latin typeface="Gill Sans MT" panose="020B0502020104020203" pitchFamily="34" charset="0"/>
              </a:defRPr>
            </a:lvl9pPr>
          </a:lstStyle>
          <a:p>
            <a:pPr algn="ctr" eaLnBrk="1" hangingPunct="1">
              <a:defRPr/>
            </a:pPr>
            <a:endParaRPr lang="en-US" altLang="zh-CN" sz="2667" dirty="0">
              <a:solidFill>
                <a:schemeClr val="bg1"/>
              </a:solidFill>
            </a:endParaRPr>
          </a:p>
          <a:p>
            <a:pPr algn="ctr" eaLnBrk="1" hangingPunct="1">
              <a:defRPr/>
            </a:pPr>
            <a:r>
              <a:rPr lang="en-US" altLang="zh-CN" sz="2667" dirty="0">
                <a:solidFill>
                  <a:schemeClr val="bg1"/>
                </a:solidFill>
              </a:rPr>
              <a:t>Department of financial engineering</a:t>
            </a:r>
          </a:p>
          <a:p>
            <a:pPr algn="ctr" eaLnBrk="1" hangingPunct="1">
              <a:defRPr/>
            </a:pPr>
            <a:r>
              <a:rPr lang="en-US" altLang="zh-CN" sz="2667" dirty="0" err="1">
                <a:solidFill>
                  <a:schemeClr val="bg1"/>
                </a:solidFill>
              </a:rPr>
              <a:t>Zhongnan</a:t>
            </a:r>
            <a:r>
              <a:rPr lang="en-US" altLang="zh-CN" sz="2667" dirty="0">
                <a:solidFill>
                  <a:schemeClr val="bg1"/>
                </a:solidFill>
              </a:rPr>
              <a:t> university of economics and law</a:t>
            </a:r>
          </a:p>
          <a:p>
            <a:pPr algn="ctr" eaLnBrk="1" hangingPunct="1">
              <a:defRPr/>
            </a:pPr>
            <a:r>
              <a:rPr lang="en-US" altLang="zh-CN" sz="2667" dirty="0">
                <a:solidFill>
                  <a:schemeClr val="bg1"/>
                </a:solidFill>
              </a:rPr>
              <a:t>Xu </a:t>
            </a:r>
            <a:r>
              <a:rPr lang="en-US" altLang="zh-CN" sz="2667" dirty="0" err="1">
                <a:solidFill>
                  <a:schemeClr val="bg1"/>
                </a:solidFill>
              </a:rPr>
              <a:t>Yonghao</a:t>
            </a:r>
            <a:r>
              <a:rPr lang="en-US" altLang="zh-CN" sz="2667" dirty="0">
                <a:solidFill>
                  <a:schemeClr val="bg1"/>
                </a:solidFill>
              </a:rPr>
              <a:t> </a:t>
            </a:r>
          </a:p>
          <a:p>
            <a:pPr algn="ctr" eaLnBrk="1" hangingPunct="1">
              <a:defRPr/>
            </a:pPr>
            <a:r>
              <a:rPr lang="en-US" altLang="zh-CN" sz="2667">
                <a:solidFill>
                  <a:schemeClr val="bg1"/>
                </a:solidFill>
              </a:rPr>
              <a:t>2023</a:t>
            </a:r>
            <a:endParaRPr lang="zh-CN" altLang="en-US" sz="266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r>
              <a:rPr lang="en-US" altLang="zh-CN" spc="-6" dirty="0">
                <a:latin typeface="Times New Roman"/>
                <a:cs typeface="Times New Roman"/>
              </a:rPr>
              <a:t> - ASSUMPTION</a:t>
            </a:r>
            <a:endParaRPr lang="en-US" altLang="zh-CN" sz="2800" spc="-6" dirty="0">
              <a:latin typeface="Times New Roman"/>
              <a:cs typeface="Times New Roman"/>
            </a:endParaRPr>
          </a:p>
        </p:txBody>
      </p:sp>
      <p:pic>
        <p:nvPicPr>
          <p:cNvPr id="4" name="图片 3">
            <a:extLst>
              <a:ext uri="{FF2B5EF4-FFF2-40B4-BE49-F238E27FC236}">
                <a16:creationId xmlns:a16="http://schemas.microsoft.com/office/drawing/2014/main" id="{928E842B-FA00-414C-ADC4-12CF6DEA90BD}"/>
              </a:ext>
            </a:extLst>
          </p:cNvPr>
          <p:cNvPicPr>
            <a:picLocks noChangeAspect="1"/>
          </p:cNvPicPr>
          <p:nvPr/>
        </p:nvPicPr>
        <p:blipFill>
          <a:blip r:embed="rId2"/>
          <a:stretch>
            <a:fillRect/>
          </a:stretch>
        </p:blipFill>
        <p:spPr>
          <a:xfrm>
            <a:off x="581025" y="2362200"/>
            <a:ext cx="8077200" cy="3698677"/>
          </a:xfrm>
          <a:prstGeom prst="rect">
            <a:avLst/>
          </a:prstGeom>
        </p:spPr>
      </p:pic>
    </p:spTree>
    <p:extLst>
      <p:ext uri="{BB962C8B-B14F-4D97-AF65-F5344CB8AC3E}">
        <p14:creationId xmlns:p14="http://schemas.microsoft.com/office/powerpoint/2010/main" val="1188649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r>
              <a:rPr lang="en-US" altLang="zh-CN" spc="-6" dirty="0">
                <a:latin typeface="Times New Roman"/>
                <a:cs typeface="Times New Roman"/>
              </a:rPr>
              <a:t> - ASSUMPTION</a:t>
            </a:r>
            <a:endParaRPr lang="en-US" altLang="zh-CN" sz="2800" spc="-6" dirty="0">
              <a:latin typeface="Times New Roman"/>
              <a:cs typeface="Times New Roman"/>
            </a:endParaRPr>
          </a:p>
        </p:txBody>
      </p:sp>
      <p:pic>
        <p:nvPicPr>
          <p:cNvPr id="4" name="图片 3">
            <a:extLst>
              <a:ext uri="{FF2B5EF4-FFF2-40B4-BE49-F238E27FC236}">
                <a16:creationId xmlns:a16="http://schemas.microsoft.com/office/drawing/2014/main" id="{D4DCCDA7-5318-4F24-ACB4-E2E510181D9E}"/>
              </a:ext>
            </a:extLst>
          </p:cNvPr>
          <p:cNvPicPr>
            <a:picLocks noChangeAspect="1"/>
          </p:cNvPicPr>
          <p:nvPr/>
        </p:nvPicPr>
        <p:blipFill>
          <a:blip r:embed="rId2"/>
          <a:stretch>
            <a:fillRect/>
          </a:stretch>
        </p:blipFill>
        <p:spPr>
          <a:xfrm>
            <a:off x="341313" y="1960306"/>
            <a:ext cx="8229600" cy="2351314"/>
          </a:xfrm>
          <a:prstGeom prst="rect">
            <a:avLst/>
          </a:prstGeom>
        </p:spPr>
      </p:pic>
      <p:pic>
        <p:nvPicPr>
          <p:cNvPr id="5" name="图片 4">
            <a:extLst>
              <a:ext uri="{FF2B5EF4-FFF2-40B4-BE49-F238E27FC236}">
                <a16:creationId xmlns:a16="http://schemas.microsoft.com/office/drawing/2014/main" id="{30E8B8AC-0E94-4F45-A785-D29924D5382E}"/>
              </a:ext>
            </a:extLst>
          </p:cNvPr>
          <p:cNvPicPr>
            <a:picLocks noChangeAspect="1"/>
          </p:cNvPicPr>
          <p:nvPr/>
        </p:nvPicPr>
        <p:blipFill>
          <a:blip r:embed="rId3"/>
          <a:stretch>
            <a:fillRect/>
          </a:stretch>
        </p:blipFill>
        <p:spPr>
          <a:xfrm>
            <a:off x="341312" y="4496946"/>
            <a:ext cx="8208265" cy="1827653"/>
          </a:xfrm>
          <a:prstGeom prst="rect">
            <a:avLst/>
          </a:prstGeom>
        </p:spPr>
      </p:pic>
    </p:spTree>
    <p:extLst>
      <p:ext uri="{BB962C8B-B14F-4D97-AF65-F5344CB8AC3E}">
        <p14:creationId xmlns:p14="http://schemas.microsoft.com/office/powerpoint/2010/main" val="4214980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r>
              <a:rPr lang="en-US" altLang="zh-CN" spc="-6" dirty="0">
                <a:latin typeface="Times New Roman"/>
                <a:cs typeface="Times New Roman"/>
              </a:rPr>
              <a:t> - Formula</a:t>
            </a:r>
            <a:endParaRPr lang="en-US" altLang="zh-CN" sz="2800" spc="-6" dirty="0">
              <a:latin typeface="Times New Roman"/>
              <a:cs typeface="Times New Roman"/>
            </a:endParaRPr>
          </a:p>
        </p:txBody>
      </p:sp>
      <p:pic>
        <p:nvPicPr>
          <p:cNvPr id="5" name="图片 4">
            <a:extLst>
              <a:ext uri="{FF2B5EF4-FFF2-40B4-BE49-F238E27FC236}">
                <a16:creationId xmlns:a16="http://schemas.microsoft.com/office/drawing/2014/main" id="{1F5ACF92-C0B8-48D3-917A-B7B37F4FA85D}"/>
              </a:ext>
            </a:extLst>
          </p:cNvPr>
          <p:cNvPicPr>
            <a:picLocks noChangeAspect="1"/>
          </p:cNvPicPr>
          <p:nvPr/>
        </p:nvPicPr>
        <p:blipFill>
          <a:blip r:embed="rId2"/>
          <a:stretch>
            <a:fillRect/>
          </a:stretch>
        </p:blipFill>
        <p:spPr>
          <a:xfrm>
            <a:off x="571193" y="2133600"/>
            <a:ext cx="7543800" cy="4231366"/>
          </a:xfrm>
          <a:prstGeom prst="rect">
            <a:avLst/>
          </a:prstGeom>
        </p:spPr>
      </p:pic>
    </p:spTree>
    <p:extLst>
      <p:ext uri="{BB962C8B-B14F-4D97-AF65-F5344CB8AC3E}">
        <p14:creationId xmlns:p14="http://schemas.microsoft.com/office/powerpoint/2010/main" val="2840483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r>
              <a:rPr lang="en-US" altLang="zh-CN" spc="-6" dirty="0">
                <a:latin typeface="Times New Roman"/>
                <a:cs typeface="Times New Roman"/>
              </a:rPr>
              <a:t> - Beta</a:t>
            </a:r>
            <a:endParaRPr lang="en-US" altLang="zh-CN" sz="2800" spc="-6" dirty="0">
              <a:latin typeface="Times New Roman"/>
              <a:cs typeface="Times New Roman"/>
            </a:endParaRPr>
          </a:p>
        </p:txBody>
      </p:sp>
      <p:pic>
        <p:nvPicPr>
          <p:cNvPr id="6" name="图片 5">
            <a:extLst>
              <a:ext uri="{FF2B5EF4-FFF2-40B4-BE49-F238E27FC236}">
                <a16:creationId xmlns:a16="http://schemas.microsoft.com/office/drawing/2014/main" id="{828734FF-47C1-40D2-8960-6425AB65C0F7}"/>
              </a:ext>
            </a:extLst>
          </p:cNvPr>
          <p:cNvPicPr>
            <a:picLocks noChangeAspect="1"/>
          </p:cNvPicPr>
          <p:nvPr/>
        </p:nvPicPr>
        <p:blipFill>
          <a:blip r:embed="rId2"/>
          <a:stretch>
            <a:fillRect/>
          </a:stretch>
        </p:blipFill>
        <p:spPr>
          <a:xfrm>
            <a:off x="581025" y="2362200"/>
            <a:ext cx="7719859" cy="3064259"/>
          </a:xfrm>
          <a:prstGeom prst="rect">
            <a:avLst/>
          </a:prstGeom>
        </p:spPr>
      </p:pic>
    </p:spTree>
    <p:extLst>
      <p:ext uri="{BB962C8B-B14F-4D97-AF65-F5344CB8AC3E}">
        <p14:creationId xmlns:p14="http://schemas.microsoft.com/office/powerpoint/2010/main" val="280867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r>
              <a:rPr lang="en-US" altLang="zh-CN" spc="-6" dirty="0">
                <a:latin typeface="Times New Roman"/>
                <a:cs typeface="Times New Roman"/>
              </a:rPr>
              <a:t> - distribution</a:t>
            </a:r>
            <a:endParaRPr lang="en-US" altLang="zh-CN" sz="2800" spc="-6" dirty="0">
              <a:latin typeface="Times New Roman"/>
              <a:cs typeface="Times New Roman"/>
            </a:endParaRPr>
          </a:p>
        </p:txBody>
      </p:sp>
      <p:pic>
        <p:nvPicPr>
          <p:cNvPr id="4" name="Picture 2">
            <a:extLst>
              <a:ext uri="{FF2B5EF4-FFF2-40B4-BE49-F238E27FC236}">
                <a16:creationId xmlns:a16="http://schemas.microsoft.com/office/drawing/2014/main" id="{61056BD0-0795-4058-800B-A88452C3EB67}"/>
              </a:ext>
            </a:extLst>
          </p:cNvPr>
          <p:cNvPicPr>
            <a:picLocks noChangeAspect="1" noChangeArrowheads="1"/>
          </p:cNvPicPr>
          <p:nvPr/>
        </p:nvPicPr>
        <p:blipFill rotWithShape="1">
          <a:blip r:embed="rId2" cstate="print"/>
          <a:srcRect l="-1272" t="35232" r="1272"/>
          <a:stretch/>
        </p:blipFill>
        <p:spPr bwMode="auto">
          <a:xfrm>
            <a:off x="990599" y="2209800"/>
            <a:ext cx="7229203" cy="1219200"/>
          </a:xfrm>
          <a:prstGeom prst="rect">
            <a:avLst/>
          </a:prstGeom>
          <a:noFill/>
          <a:ln w="9525">
            <a:noFill/>
            <a:miter lim="800000"/>
            <a:headEnd/>
            <a:tailEnd/>
          </a:ln>
        </p:spPr>
      </p:pic>
      <p:pic>
        <p:nvPicPr>
          <p:cNvPr id="6" name="图片 5">
            <a:extLst>
              <a:ext uri="{FF2B5EF4-FFF2-40B4-BE49-F238E27FC236}">
                <a16:creationId xmlns:a16="http://schemas.microsoft.com/office/drawing/2014/main" id="{2AF874F4-C1A9-417E-B166-E37897079133}"/>
              </a:ext>
            </a:extLst>
          </p:cNvPr>
          <p:cNvPicPr>
            <a:picLocks noChangeAspect="1"/>
          </p:cNvPicPr>
          <p:nvPr/>
        </p:nvPicPr>
        <p:blipFill>
          <a:blip r:embed="rId3"/>
          <a:stretch>
            <a:fillRect/>
          </a:stretch>
        </p:blipFill>
        <p:spPr>
          <a:xfrm>
            <a:off x="1981200" y="3861363"/>
            <a:ext cx="5438775" cy="1952625"/>
          </a:xfrm>
          <a:prstGeom prst="rect">
            <a:avLst/>
          </a:prstGeom>
        </p:spPr>
      </p:pic>
    </p:spTree>
    <p:extLst>
      <p:ext uri="{BB962C8B-B14F-4D97-AF65-F5344CB8AC3E}">
        <p14:creationId xmlns:p14="http://schemas.microsoft.com/office/powerpoint/2010/main" val="244277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r>
              <a:rPr lang="en-US" altLang="zh-CN" spc="-6" dirty="0">
                <a:latin typeface="Times New Roman"/>
                <a:cs typeface="Times New Roman"/>
              </a:rPr>
              <a:t> - distribution</a:t>
            </a:r>
            <a:endParaRPr lang="en-US" altLang="zh-CN" sz="2800" spc="-6" dirty="0">
              <a:latin typeface="Times New Roman"/>
              <a:cs typeface="Times New Roman"/>
            </a:endParaRPr>
          </a:p>
        </p:txBody>
      </p:sp>
      <p:pic>
        <p:nvPicPr>
          <p:cNvPr id="5" name="Picture 5">
            <a:extLst>
              <a:ext uri="{FF2B5EF4-FFF2-40B4-BE49-F238E27FC236}">
                <a16:creationId xmlns:a16="http://schemas.microsoft.com/office/drawing/2014/main" id="{6CFAF297-88EF-4FB8-A471-343D161CDB07}"/>
              </a:ext>
            </a:extLst>
          </p:cNvPr>
          <p:cNvPicPr>
            <a:picLocks noChangeAspect="1" noChangeArrowheads="1"/>
          </p:cNvPicPr>
          <p:nvPr/>
        </p:nvPicPr>
        <p:blipFill>
          <a:blip r:embed="rId2" cstate="print"/>
          <a:srcRect/>
          <a:stretch>
            <a:fillRect/>
          </a:stretch>
        </p:blipFill>
        <p:spPr bwMode="auto">
          <a:xfrm>
            <a:off x="1066800" y="2475481"/>
            <a:ext cx="6858000" cy="1907037"/>
          </a:xfrm>
          <a:prstGeom prst="rect">
            <a:avLst/>
          </a:prstGeom>
          <a:noFill/>
          <a:ln w="9525">
            <a:noFill/>
            <a:miter lim="800000"/>
            <a:headEnd/>
            <a:tailEnd/>
          </a:ln>
        </p:spPr>
      </p:pic>
    </p:spTree>
    <p:extLst>
      <p:ext uri="{BB962C8B-B14F-4D97-AF65-F5344CB8AC3E}">
        <p14:creationId xmlns:p14="http://schemas.microsoft.com/office/powerpoint/2010/main" val="156944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r>
              <a:rPr lang="en-US" altLang="zh-CN" sz="2800" spc="-6" dirty="0">
                <a:latin typeface="Times New Roman"/>
                <a:cs typeface="Times New Roman"/>
              </a:rPr>
              <a:t> – R2</a:t>
            </a:r>
          </a:p>
        </p:txBody>
      </p:sp>
      <p:pic>
        <p:nvPicPr>
          <p:cNvPr id="4" name="图片 3">
            <a:extLst>
              <a:ext uri="{FF2B5EF4-FFF2-40B4-BE49-F238E27FC236}">
                <a16:creationId xmlns:a16="http://schemas.microsoft.com/office/drawing/2014/main" id="{4A4BCC2B-157D-454C-BB9E-F4EDE2688BDB}"/>
              </a:ext>
            </a:extLst>
          </p:cNvPr>
          <p:cNvPicPr>
            <a:picLocks noChangeAspect="1"/>
          </p:cNvPicPr>
          <p:nvPr/>
        </p:nvPicPr>
        <p:blipFill>
          <a:blip r:embed="rId2"/>
          <a:stretch>
            <a:fillRect/>
          </a:stretch>
        </p:blipFill>
        <p:spPr>
          <a:xfrm>
            <a:off x="749352" y="2819400"/>
            <a:ext cx="7848600" cy="2751163"/>
          </a:xfrm>
          <a:prstGeom prst="rect">
            <a:avLst/>
          </a:prstGeom>
        </p:spPr>
      </p:pic>
    </p:spTree>
    <p:extLst>
      <p:ext uri="{BB962C8B-B14F-4D97-AF65-F5344CB8AC3E}">
        <p14:creationId xmlns:p14="http://schemas.microsoft.com/office/powerpoint/2010/main" val="3963533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r>
              <a:rPr lang="en-US" altLang="zh-CN" sz="2800" spc="-6" dirty="0">
                <a:latin typeface="Times New Roman"/>
                <a:cs typeface="Times New Roman"/>
              </a:rPr>
              <a:t> – R2</a:t>
            </a:r>
          </a:p>
        </p:txBody>
      </p:sp>
      <p:pic>
        <p:nvPicPr>
          <p:cNvPr id="7" name="图片 6">
            <a:extLst>
              <a:ext uri="{FF2B5EF4-FFF2-40B4-BE49-F238E27FC236}">
                <a16:creationId xmlns:a16="http://schemas.microsoft.com/office/drawing/2014/main" id="{3D080C3E-BDA7-4CC1-929B-752C378835C7}"/>
              </a:ext>
            </a:extLst>
          </p:cNvPr>
          <p:cNvPicPr>
            <a:picLocks noChangeAspect="1"/>
          </p:cNvPicPr>
          <p:nvPr/>
        </p:nvPicPr>
        <p:blipFill>
          <a:blip r:embed="rId2"/>
          <a:stretch>
            <a:fillRect/>
          </a:stretch>
        </p:blipFill>
        <p:spPr>
          <a:xfrm>
            <a:off x="551528" y="2667000"/>
            <a:ext cx="7703023" cy="2971800"/>
          </a:xfrm>
          <a:prstGeom prst="rect">
            <a:avLst/>
          </a:prstGeom>
        </p:spPr>
      </p:pic>
    </p:spTree>
    <p:extLst>
      <p:ext uri="{BB962C8B-B14F-4D97-AF65-F5344CB8AC3E}">
        <p14:creationId xmlns:p14="http://schemas.microsoft.com/office/powerpoint/2010/main" val="2731856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b="1" dirty="0">
                <a:latin typeface="Times New Roman" panose="02020603050405020304" pitchFamily="18" charset="0"/>
                <a:cs typeface="Times New Roman" panose="02020603050405020304" pitchFamily="18" charset="0"/>
              </a:rPr>
              <a:t>2 FAQ of OLS</a:t>
            </a:r>
            <a:endParaRPr lang="en-US" altLang="zh-CN" sz="2800" spc="-6" dirty="0">
              <a:latin typeface="Times New Roman"/>
              <a:cs typeface="Times New Roman"/>
            </a:endParaRPr>
          </a:p>
        </p:txBody>
      </p:sp>
      <p:graphicFrame>
        <p:nvGraphicFramePr>
          <p:cNvPr id="4" name="图示 3">
            <a:extLst>
              <a:ext uri="{FF2B5EF4-FFF2-40B4-BE49-F238E27FC236}">
                <a16:creationId xmlns:a16="http://schemas.microsoft.com/office/drawing/2014/main" id="{C0F72177-3451-4BD0-9C69-9AAF04521C1E}"/>
              </a:ext>
            </a:extLst>
          </p:cNvPr>
          <p:cNvGraphicFramePr/>
          <p:nvPr>
            <p:extLst>
              <p:ext uri="{D42A27DB-BD31-4B8C-83A1-F6EECF244321}">
                <p14:modId xmlns:p14="http://schemas.microsoft.com/office/powerpoint/2010/main" val="564360883"/>
              </p:ext>
            </p:extLst>
          </p:nvPr>
        </p:nvGraphicFramePr>
        <p:xfrm>
          <a:off x="1371600" y="2667000"/>
          <a:ext cx="6019800" cy="297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762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2 FAQ of OLS</a:t>
            </a:r>
            <a:endParaRPr lang="zh-CN" altLang="zh-CN" b="1" dirty="0">
              <a:latin typeface="Times New Roman" panose="02020603050405020304" pitchFamily="18" charset="0"/>
              <a:cs typeface="Times New Roman" panose="02020603050405020304" pitchFamily="18" charset="0"/>
            </a:endParaRPr>
          </a:p>
        </p:txBody>
      </p:sp>
      <p:sp>
        <p:nvSpPr>
          <p:cNvPr id="4099" name="Rectangle 3"/>
          <p:cNvSpPr>
            <a:spLocks noGrp="1" noChangeArrowheads="1"/>
          </p:cNvSpPr>
          <p:nvPr>
            <p:ph type="body" idx="1"/>
          </p:nvPr>
        </p:nvSpPr>
        <p:spPr>
          <a:xfrm>
            <a:off x="723900" y="2743200"/>
            <a:ext cx="7696200" cy="2743200"/>
          </a:xfrm>
        </p:spPr>
        <p:txBody>
          <a:bodyPr/>
          <a:lstStyle/>
          <a:p>
            <a:pPr marL="0" lvl="0" indent="0">
              <a:buNone/>
            </a:pPr>
            <a:r>
              <a:rPr lang="en-US" altLang="zh-CN" sz="2400" dirty="0">
                <a:latin typeface="Times New Roman" panose="02020603050405020304" pitchFamily="18" charset="0"/>
                <a:cs typeface="Times New Roman" panose="02020603050405020304" pitchFamily="18" charset="0"/>
              </a:rPr>
              <a:t>Combining the real question in the undergraduate and graduate thesis, we discuss the common problems using OLS. </a:t>
            </a:r>
          </a:p>
          <a:p>
            <a:pPr marL="0" lvl="0" indent="0">
              <a:buNone/>
            </a:pP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1559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r>
              <a:rPr lang="en-US" altLang="zh-CN" spc="-5" dirty="0" err="1"/>
              <a:t>oUTLINE</a:t>
            </a:r>
            <a:endParaRPr lang="zh-CN" altLang="en-US" dirty="0"/>
          </a:p>
        </p:txBody>
      </p:sp>
      <p:graphicFrame>
        <p:nvGraphicFramePr>
          <p:cNvPr id="8" name="图示 7">
            <a:extLst>
              <a:ext uri="{FF2B5EF4-FFF2-40B4-BE49-F238E27FC236}">
                <a16:creationId xmlns:a16="http://schemas.microsoft.com/office/drawing/2014/main" id="{4DB8E432-46FD-4C2B-9E85-416C64BC2A9F}"/>
              </a:ext>
            </a:extLst>
          </p:cNvPr>
          <p:cNvGraphicFramePr/>
          <p:nvPr>
            <p:extLst>
              <p:ext uri="{D42A27DB-BD31-4B8C-83A1-F6EECF244321}">
                <p14:modId xmlns:p14="http://schemas.microsoft.com/office/powerpoint/2010/main" val="2947612444"/>
              </p:ext>
            </p:extLst>
          </p:nvPr>
        </p:nvGraphicFramePr>
        <p:xfrm>
          <a:off x="1295400" y="2590800"/>
          <a:ext cx="60960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337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AA85B4F4-06A7-48EC-A954-34AC6EB42258}" type="slidenum">
              <a:rPr lang="en-US" altLang="zh-CN"/>
              <a:pPr/>
              <a:t>19</a:t>
            </a:fld>
            <a:endParaRPr lang="en-US" altLang="zh-CN"/>
          </a:p>
        </p:txBody>
      </p:sp>
      <p:pic>
        <p:nvPicPr>
          <p:cNvPr id="2" name="图片 1"/>
          <p:cNvPicPr>
            <a:picLocks noChangeAspect="1"/>
          </p:cNvPicPr>
          <p:nvPr/>
        </p:nvPicPr>
        <p:blipFill>
          <a:blip r:embed="rId2"/>
          <a:stretch>
            <a:fillRect/>
          </a:stretch>
        </p:blipFill>
        <p:spPr>
          <a:xfrm>
            <a:off x="152400" y="2895600"/>
            <a:ext cx="3690381" cy="2895600"/>
          </a:xfrm>
          <a:prstGeom prst="rect">
            <a:avLst/>
          </a:prstGeom>
        </p:spPr>
      </p:pic>
      <p:pic>
        <p:nvPicPr>
          <p:cNvPr id="3" name="图片 2"/>
          <p:cNvPicPr>
            <a:picLocks noChangeAspect="1"/>
          </p:cNvPicPr>
          <p:nvPr/>
        </p:nvPicPr>
        <p:blipFill rotWithShape="1">
          <a:blip r:embed="rId3"/>
          <a:srcRect l="5660" t="14285" r="4952"/>
          <a:stretch/>
        </p:blipFill>
        <p:spPr>
          <a:xfrm>
            <a:off x="4343400" y="2627671"/>
            <a:ext cx="3609975" cy="3579812"/>
          </a:xfrm>
          <a:prstGeom prst="rect">
            <a:avLst/>
          </a:prstGeom>
        </p:spPr>
      </p:pic>
      <p:sp>
        <p:nvSpPr>
          <p:cNvPr id="8" name="Rectangle 2">
            <a:extLst>
              <a:ext uri="{FF2B5EF4-FFF2-40B4-BE49-F238E27FC236}">
                <a16:creationId xmlns:a16="http://schemas.microsoft.com/office/drawing/2014/main" id="{BB378D3F-F6C9-4246-B5E7-287BBD43098C}"/>
              </a:ext>
            </a:extLst>
          </p:cNvPr>
          <p:cNvSpPr>
            <a:spLocks noGrp="1" noChangeArrowheads="1"/>
          </p:cNvSpPr>
          <p:nvPr>
            <p:ph type="title"/>
          </p:nvPr>
        </p:nvSpPr>
        <p:spPr>
          <a:xfrm>
            <a:off x="581025" y="687388"/>
            <a:ext cx="7989888" cy="1082675"/>
          </a:xfrm>
        </p:spPr>
        <p:txBody>
          <a:bodyPr/>
          <a:lstStyle/>
          <a:p>
            <a:pPr lvl="0"/>
            <a:r>
              <a:rPr lang="en-US" altLang="zh-CN" b="1" dirty="0">
                <a:latin typeface="Times New Roman" panose="02020603050405020304" pitchFamily="18" charset="0"/>
                <a:cs typeface="Times New Roman" panose="02020603050405020304" pitchFamily="18" charset="0"/>
              </a:rPr>
              <a:t>2.1 Format of OLS results</a:t>
            </a:r>
            <a:endParaRPr lang="zh-CN"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4611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AA85B4F4-06A7-48EC-A954-34AC6EB42258}" type="slidenum">
              <a:rPr lang="en-US" altLang="zh-CN"/>
              <a:pPr/>
              <a:t>20</a:t>
            </a:fld>
            <a:endParaRPr lang="en-US" altLang="zh-CN"/>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135" y="2273441"/>
            <a:ext cx="4421977" cy="4129524"/>
          </a:xfrm>
          <a:prstGeom prst="rect">
            <a:avLst/>
          </a:prstGeom>
          <a:noFill/>
          <a:ln w="9525">
            <a:noFill/>
            <a:miter lim="800000"/>
            <a:headEnd/>
            <a:tailEnd/>
          </a:ln>
        </p:spPr>
      </p:pic>
      <p:pic>
        <p:nvPicPr>
          <p:cNvPr id="8" name="Picture 3">
            <a:extLst>
              <a:ext uri="{FF2B5EF4-FFF2-40B4-BE49-F238E27FC236}">
                <a16:creationId xmlns:a16="http://schemas.microsoft.com/office/drawing/2014/main" id="{D64ADC27-3CBD-47E6-8DCD-289C3C720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032" y="2679852"/>
            <a:ext cx="2146899" cy="3278906"/>
          </a:xfrm>
          <a:prstGeom prst="rect">
            <a:avLst/>
          </a:prstGeom>
          <a:noFill/>
          <a:ln w="9525">
            <a:noFill/>
            <a:miter lim="800000"/>
            <a:headEnd/>
            <a:tailEnd/>
          </a:ln>
        </p:spPr>
      </p:pic>
      <p:sp>
        <p:nvSpPr>
          <p:cNvPr id="10" name="Rectangle 2">
            <a:extLst>
              <a:ext uri="{FF2B5EF4-FFF2-40B4-BE49-F238E27FC236}">
                <a16:creationId xmlns:a16="http://schemas.microsoft.com/office/drawing/2014/main" id="{8B1A18B6-8EDE-443E-AB4D-1F62A01AF4F0}"/>
              </a:ext>
            </a:extLst>
          </p:cNvPr>
          <p:cNvSpPr>
            <a:spLocks noGrp="1" noChangeArrowheads="1"/>
          </p:cNvSpPr>
          <p:nvPr>
            <p:ph type="title"/>
          </p:nvPr>
        </p:nvSpPr>
        <p:spPr>
          <a:xfrm>
            <a:off x="581025" y="687388"/>
            <a:ext cx="7989888" cy="1082675"/>
          </a:xfrm>
        </p:spPr>
        <p:txBody>
          <a:bodyPr/>
          <a:lstStyle/>
          <a:p>
            <a:pPr lvl="0"/>
            <a:r>
              <a:rPr lang="en-US" altLang="zh-CN" b="1" dirty="0">
                <a:latin typeface="Times New Roman" panose="02020603050405020304" pitchFamily="18" charset="0"/>
                <a:cs typeface="Times New Roman" panose="02020603050405020304" pitchFamily="18" charset="0"/>
              </a:rPr>
              <a:t>2.1 Format of OLS results</a:t>
            </a:r>
            <a:endParaRPr lang="zh-CN"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2992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36815"/>
            <a:ext cx="4738368" cy="303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D9A494-D53E-4851-8342-B5CDBB4B0E7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2.1 Format of OLS results</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B8C8F0FD-F233-454A-A30A-AFD788DAC04B}"/>
              </a:ext>
            </a:extLst>
          </p:cNvPr>
          <p:cNvSpPr txBox="1"/>
          <p:nvPr/>
        </p:nvSpPr>
        <p:spPr>
          <a:xfrm>
            <a:off x="722313" y="4945766"/>
            <a:ext cx="7848600" cy="189474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What ? How ?</a:t>
            </a:r>
          </a:p>
          <a:p>
            <a:pPr marL="742950" lvl="1" indent="-28575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Dependent variable, coefficients of the independent variable.</a:t>
            </a:r>
          </a:p>
          <a:p>
            <a:pPr marL="742950" lvl="1" indent="-28575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 value or P value or standard deviation in the parentheses.</a:t>
            </a:r>
          </a:p>
          <a:p>
            <a:pPr marL="742950" lvl="1" indent="-28575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R2 or Adjusted R2.</a:t>
            </a:r>
          </a:p>
          <a:p>
            <a:pPr marL="742950" lvl="1" indent="-28575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Observations.</a:t>
            </a:r>
            <a:endParaRPr lang="zh-CN" altLang="zh-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564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0A97BEA-96F6-4271-848A-E28FF513831F}"/>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2.2 What should be added in controls</a:t>
            </a:r>
            <a:endParaRPr lang="zh-CN" altLang="zh-CN"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CA6BAE9-6721-41CA-B995-04EA58407D7E}"/>
              </a:ext>
            </a:extLst>
          </p:cNvPr>
          <p:cNvPicPr>
            <a:picLocks noChangeAspect="1"/>
          </p:cNvPicPr>
          <p:nvPr/>
        </p:nvPicPr>
        <p:blipFill>
          <a:blip r:embed="rId2"/>
          <a:stretch>
            <a:fillRect/>
          </a:stretch>
        </p:blipFill>
        <p:spPr>
          <a:xfrm>
            <a:off x="1143000" y="1981200"/>
            <a:ext cx="6858000" cy="4549345"/>
          </a:xfrm>
          <a:prstGeom prst="rect">
            <a:avLst/>
          </a:prstGeom>
        </p:spPr>
      </p:pic>
    </p:spTree>
    <p:extLst>
      <p:ext uri="{BB962C8B-B14F-4D97-AF65-F5344CB8AC3E}">
        <p14:creationId xmlns:p14="http://schemas.microsoft.com/office/powerpoint/2010/main" val="137566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35752C6-4B64-44BE-9132-BDA5C825CCE4}"/>
              </a:ext>
            </a:extLst>
          </p:cNvPr>
          <p:cNvSpPr txBox="1"/>
          <p:nvPr/>
        </p:nvSpPr>
        <p:spPr>
          <a:xfrm>
            <a:off x="533400" y="2133600"/>
            <a:ext cx="8382000" cy="3108543"/>
          </a:xfrm>
          <a:prstGeom prst="rect">
            <a:avLst/>
          </a:prstGeom>
          <a:noFill/>
        </p:spPr>
        <p:txBody>
          <a:bodyPr wrap="square">
            <a:spAutoFit/>
          </a:bodyPr>
          <a:lstStyle/>
          <a:p>
            <a:pPr>
              <a:lnSpc>
                <a:spcPct val="150000"/>
              </a:lnSpc>
            </a:pPr>
            <a:r>
              <a:rPr lang="en-US" altLang="zh-CN" sz="1600" dirty="0">
                <a:latin typeface="+mn-ea"/>
              </a:rPr>
              <a:t>From the perspective or Unbiased estimation</a:t>
            </a:r>
          </a:p>
          <a:p>
            <a:pPr>
              <a:lnSpc>
                <a:spcPct val="150000"/>
              </a:lnSpc>
            </a:pPr>
            <a:endParaRPr lang="en-US" altLang="zh-CN" sz="1600" dirty="0">
              <a:latin typeface="+mn-ea"/>
            </a:endParaRPr>
          </a:p>
          <a:p>
            <a:pPr marL="285750" indent="-285750">
              <a:lnSpc>
                <a:spcPct val="150000"/>
              </a:lnSpc>
              <a:buFont typeface="Arial" panose="020B0604020202020204" pitchFamily="34" charset="0"/>
              <a:buChar char="•"/>
            </a:pPr>
            <a:r>
              <a:rPr lang="en-US" altLang="zh-CN" sz="1600" dirty="0">
                <a:latin typeface="+mn-ea"/>
              </a:rPr>
              <a:t>Adding a control variable z which is uncorrelated to x</a:t>
            </a:r>
            <a:r>
              <a:rPr lang="zh-CN" altLang="en-US" sz="1600" dirty="0">
                <a:latin typeface="+mn-ea"/>
              </a:rPr>
              <a:t>？</a:t>
            </a:r>
            <a:endParaRPr lang="en-US" altLang="zh-CN" sz="1600" dirty="0">
              <a:latin typeface="+mn-ea"/>
            </a:endParaRPr>
          </a:p>
          <a:p>
            <a:pPr marL="742950" lvl="1" indent="-285750">
              <a:lnSpc>
                <a:spcPct val="150000"/>
              </a:lnSpc>
              <a:buFont typeface="Arial" panose="020B0604020202020204" pitchFamily="34" charset="0"/>
              <a:buChar char="•"/>
            </a:pPr>
            <a:r>
              <a:rPr lang="en-US" altLang="zh-CN" sz="1600" dirty="0">
                <a:latin typeface="+mn-ea"/>
              </a:rPr>
              <a:t>The</a:t>
            </a:r>
            <a:r>
              <a:rPr lang="zh-CN" altLang="en-US" sz="1600" dirty="0">
                <a:latin typeface="+mn-ea"/>
              </a:rPr>
              <a:t> </a:t>
            </a:r>
            <a:r>
              <a:rPr lang="en-US" altLang="zh-CN" sz="1600" dirty="0">
                <a:latin typeface="+mn-ea"/>
              </a:rPr>
              <a:t>estimation of x will not be affected.</a:t>
            </a:r>
          </a:p>
          <a:p>
            <a:pPr marL="285750" indent="-285750">
              <a:lnSpc>
                <a:spcPct val="150000"/>
              </a:lnSpc>
              <a:buFont typeface="Arial" panose="020B0604020202020204" pitchFamily="34" charset="0"/>
              <a:buChar char="•"/>
            </a:pPr>
            <a:r>
              <a:rPr lang="en-US" altLang="zh-CN" sz="1600" dirty="0">
                <a:latin typeface="+mn-ea"/>
              </a:rPr>
              <a:t>Adding a control variable z which is correlated to x</a:t>
            </a:r>
            <a:r>
              <a:rPr lang="zh-CN" altLang="en-US" sz="1600" dirty="0">
                <a:latin typeface="+mn-ea"/>
              </a:rPr>
              <a:t>？</a:t>
            </a:r>
            <a:endParaRPr lang="en-US" altLang="zh-CN" sz="1600" dirty="0">
              <a:latin typeface="+mn-ea"/>
            </a:endParaRPr>
          </a:p>
          <a:p>
            <a:pPr marL="742950" lvl="1" indent="-285750">
              <a:lnSpc>
                <a:spcPct val="150000"/>
              </a:lnSpc>
              <a:buFont typeface="Arial" panose="020B0604020202020204" pitchFamily="34" charset="0"/>
              <a:buChar char="•"/>
            </a:pPr>
            <a:r>
              <a:rPr lang="en-US" altLang="zh-CN" sz="1600" dirty="0">
                <a:latin typeface="+mn-ea"/>
              </a:rPr>
              <a:t>The</a:t>
            </a:r>
            <a:r>
              <a:rPr lang="zh-CN" altLang="en-US" sz="1600" dirty="0">
                <a:latin typeface="+mn-ea"/>
              </a:rPr>
              <a:t> </a:t>
            </a:r>
            <a:r>
              <a:rPr lang="en-US" altLang="zh-CN" sz="1600" dirty="0">
                <a:latin typeface="+mn-ea"/>
              </a:rPr>
              <a:t>estimation of x will be affected.</a:t>
            </a:r>
          </a:p>
          <a:p>
            <a:pPr lvl="2"/>
            <a:endParaRPr lang="en-US" altLang="zh-CN" sz="1600" dirty="0">
              <a:latin typeface="+mn-ea"/>
            </a:endParaRPr>
          </a:p>
          <a:p>
            <a:pPr lvl="2"/>
            <a:endParaRPr lang="zh-CN" altLang="en-US" dirty="0">
              <a:latin typeface="隶书" pitchFamily="49" charset="-122"/>
              <a:ea typeface="隶书" pitchFamily="49" charset="-122"/>
            </a:endParaRPr>
          </a:p>
          <a:p>
            <a:pPr marL="1200150" lvl="3" indent="-342900"/>
            <a:endParaRPr lang="en-US" altLang="zh-CN" sz="1800" dirty="0"/>
          </a:p>
        </p:txBody>
      </p:sp>
      <p:sp>
        <p:nvSpPr>
          <p:cNvPr id="9" name="Rectangle 2">
            <a:extLst>
              <a:ext uri="{FF2B5EF4-FFF2-40B4-BE49-F238E27FC236}">
                <a16:creationId xmlns:a16="http://schemas.microsoft.com/office/drawing/2014/main" id="{103457C4-BCC0-4FD9-99F2-244CDE11CF1B}"/>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2.2 What should be added in controls</a:t>
            </a:r>
            <a:endParaRPr lang="zh-CN"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2016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a:xfrm>
            <a:off x="228600" y="1981200"/>
            <a:ext cx="8839200" cy="5238327"/>
          </a:xfrm>
        </p:spPr>
        <p:txBody>
          <a:bodyPr/>
          <a:lstStyle/>
          <a:p>
            <a:pPr marL="342900" lvl="1" indent="-342900">
              <a:lnSpc>
                <a:spcPct val="150000"/>
              </a:lnSpc>
            </a:pPr>
            <a:r>
              <a:rPr lang="en-US" altLang="zh-CN" sz="1400" dirty="0">
                <a:latin typeface="Times New Roman" panose="02020603050405020304" pitchFamily="18" charset="0"/>
                <a:cs typeface="Times New Roman" panose="02020603050405020304" pitchFamily="18" charset="0"/>
              </a:rPr>
              <a:t>The variance of beta</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 The kitchen sink dilemma</a:t>
            </a:r>
          </a:p>
          <a:p>
            <a:pPr marL="742950" lvl="2" indent="-342900">
              <a:lnSpc>
                <a:spcPct val="150000"/>
              </a:lnSpc>
            </a:pPr>
            <a:r>
              <a:rPr lang="en-US" altLang="zh-CN" dirty="0">
                <a:latin typeface="Times New Roman" panose="02020603050405020304" pitchFamily="18" charset="0"/>
                <a:cs typeface="Times New Roman" panose="02020603050405020304" pitchFamily="18" charset="0"/>
              </a:rPr>
              <a:t>Relevant controls can reduce model variance, but  cause high variances through R2. </a:t>
            </a:r>
          </a:p>
          <a:p>
            <a:pPr marL="342900" lvl="1" indent="-342900">
              <a:lnSpc>
                <a:spcPct val="150000"/>
              </a:lnSpc>
            </a:pPr>
            <a:endParaRPr lang="en-US" altLang="zh-CN" sz="1400" dirty="0">
              <a:latin typeface="Times New Roman" panose="02020603050405020304" pitchFamily="18" charset="0"/>
              <a:cs typeface="Times New Roman" panose="02020603050405020304" pitchFamily="18" charset="0"/>
            </a:endParaRPr>
          </a:p>
          <a:p>
            <a:pPr marL="342900" lvl="1" indent="-342900">
              <a:lnSpc>
                <a:spcPct val="150000"/>
              </a:lnSpc>
            </a:pPr>
            <a:r>
              <a:rPr lang="en-US" altLang="zh-CN" sz="1400" dirty="0">
                <a:latin typeface="Times New Roman" panose="02020603050405020304" pitchFamily="18" charset="0"/>
                <a:cs typeface="Times New Roman" panose="02020603050405020304" pitchFamily="18" charset="0"/>
              </a:rPr>
              <a:t>Solution</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Economical principle comes first, and then Statistical principles</a:t>
            </a:r>
          </a:p>
          <a:p>
            <a:pPr marL="742950" lvl="2" indent="-342900">
              <a:lnSpc>
                <a:spcPct val="150000"/>
              </a:lnSpc>
            </a:pPr>
            <a:r>
              <a:rPr lang="en-US" altLang="zh-CN" dirty="0">
                <a:latin typeface="Times New Roman" panose="02020603050405020304" pitchFamily="18" charset="0"/>
                <a:cs typeface="Times New Roman" panose="02020603050405020304" pitchFamily="18" charset="0"/>
              </a:rPr>
              <a:t>P1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If economic theory states that missing control z will cause endogeneity, then z should be added. (even if it is not significant)</a:t>
            </a:r>
          </a:p>
          <a:p>
            <a:pPr marL="1200150" lvl="3" indent="-342900"/>
            <a:r>
              <a:rPr lang="en-US" altLang="zh-CN" sz="1400" dirty="0">
                <a:latin typeface="Times New Roman" panose="02020603050405020304" pitchFamily="18" charset="0"/>
                <a:cs typeface="Times New Roman" panose="02020603050405020304" pitchFamily="18" charset="0"/>
              </a:rPr>
              <a:t>i.e., in testing whether gender affects wage, education background should be included</a:t>
            </a:r>
          </a:p>
          <a:p>
            <a:pPr marL="742950" lvl="2" indent="-342900">
              <a:lnSpc>
                <a:spcPct val="150000"/>
              </a:lnSpc>
            </a:pPr>
            <a:r>
              <a:rPr lang="en-US" altLang="zh-CN" dirty="0">
                <a:latin typeface="Times New Roman" panose="02020603050405020304" pitchFamily="18" charset="0"/>
                <a:cs typeface="Times New Roman" panose="02020603050405020304" pitchFamily="18" charset="0"/>
              </a:rPr>
              <a:t>P2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If economic theory states that control z has a great influence on Y, then z should be added. </a:t>
            </a:r>
          </a:p>
          <a:p>
            <a:pPr marL="1200150" lvl="3" indent="-342900">
              <a:lnSpc>
                <a:spcPct val="150000"/>
              </a:lnSpc>
            </a:pPr>
            <a:r>
              <a:rPr lang="en-US" altLang="zh-CN" sz="1400" dirty="0">
                <a:latin typeface="Times New Roman" panose="02020603050405020304" pitchFamily="18" charset="0"/>
                <a:cs typeface="Times New Roman" panose="02020603050405020304" pitchFamily="18" charset="0"/>
              </a:rPr>
              <a:t>i.e., in testing capital cost, debt to asset ratio must be added.</a:t>
            </a:r>
          </a:p>
          <a:p>
            <a:pPr marL="1200150" lvl="3" indent="-342900">
              <a:lnSpc>
                <a:spcPct val="150000"/>
              </a:lnSpc>
            </a:pPr>
            <a:r>
              <a:rPr lang="en-US" altLang="zh-CN" sz="1400" dirty="0">
                <a:latin typeface="Times New Roman" panose="02020603050405020304" pitchFamily="18" charset="0"/>
                <a:cs typeface="Times New Roman" panose="02020603050405020304" pitchFamily="18" charset="0"/>
              </a:rPr>
              <a:t>i.e., in testing investment, Tobin q must be added.</a:t>
            </a:r>
          </a:p>
          <a:p>
            <a:pPr marL="742950" lvl="2" indent="-342900">
              <a:lnSpc>
                <a:spcPct val="150000"/>
              </a:lnSpc>
            </a:pPr>
            <a:r>
              <a:rPr lang="en-US" altLang="zh-CN" dirty="0">
                <a:latin typeface="Times New Roman" panose="02020603050405020304" pitchFamily="18" charset="0"/>
                <a:cs typeface="Times New Roman" panose="02020603050405020304" pitchFamily="18" charset="0"/>
              </a:rPr>
              <a:t>After considering economical principle, then comes statistical principles (whether beta is significant)</a:t>
            </a:r>
          </a:p>
          <a:p>
            <a:pPr marL="1200150" lvl="3" indent="-342900"/>
            <a:endParaRPr lang="en-US" altLang="zh-CN" sz="1600" dirty="0">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2" cstate="print"/>
          <a:srcRect/>
          <a:stretch>
            <a:fillRect/>
          </a:stretch>
        </p:blipFill>
        <p:spPr bwMode="auto">
          <a:xfrm>
            <a:off x="1219200" y="2971800"/>
            <a:ext cx="2088232" cy="542531"/>
          </a:xfrm>
          <a:prstGeom prst="rect">
            <a:avLst/>
          </a:prstGeom>
          <a:noFill/>
          <a:ln w="9525">
            <a:noFill/>
            <a:miter lim="800000"/>
            <a:headEnd/>
            <a:tailEnd/>
          </a:ln>
        </p:spPr>
      </p:pic>
      <p:sp>
        <p:nvSpPr>
          <p:cNvPr id="5" name="Rectangle 2">
            <a:extLst>
              <a:ext uri="{FF2B5EF4-FFF2-40B4-BE49-F238E27FC236}">
                <a16:creationId xmlns:a16="http://schemas.microsoft.com/office/drawing/2014/main" id="{773EA5C2-BED4-4450-A1EB-3BE9F91EE613}"/>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2.2 What should be added in controls</a:t>
            </a:r>
            <a:endParaRPr lang="zh-CN"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4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linds(horizontal)">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blinds(horizontal)">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99">
                                            <p:txEl>
                                              <p:pRg st="3" end="3"/>
                                            </p:txEl>
                                          </p:spTgt>
                                        </p:tgtEl>
                                        <p:attrNameLst>
                                          <p:attrName>style.visibility</p:attrName>
                                        </p:attrNameLst>
                                      </p:cBhvr>
                                      <p:to>
                                        <p:strVal val="visible"/>
                                      </p:to>
                                    </p:set>
                                    <p:animEffect transition="in" filter="blinds(horizontal)">
                                      <p:cBhvr>
                                        <p:cTn id="22" dur="500"/>
                                        <p:tgtEl>
                                          <p:spTgt spid="40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099">
                                            <p:txEl>
                                              <p:pRg st="4" end="4"/>
                                            </p:txEl>
                                          </p:spTgt>
                                        </p:tgtEl>
                                        <p:attrNameLst>
                                          <p:attrName>style.visibility</p:attrName>
                                        </p:attrNameLst>
                                      </p:cBhvr>
                                      <p:to>
                                        <p:strVal val="visible"/>
                                      </p:to>
                                    </p:set>
                                    <p:animEffect transition="in" filter="blinds(horizontal)">
                                      <p:cBhvr>
                                        <p:cTn id="27" dur="500"/>
                                        <p:tgtEl>
                                          <p:spTgt spid="40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99">
                                            <p:txEl>
                                              <p:pRg st="5" end="5"/>
                                            </p:txEl>
                                          </p:spTgt>
                                        </p:tgtEl>
                                        <p:attrNameLst>
                                          <p:attrName>style.visibility</p:attrName>
                                        </p:attrNameLst>
                                      </p:cBhvr>
                                      <p:to>
                                        <p:strVal val="visible"/>
                                      </p:to>
                                    </p:set>
                                    <p:animEffect transition="in" filter="blinds(horizontal)">
                                      <p:cBhvr>
                                        <p:cTn id="32" dur="500"/>
                                        <p:tgtEl>
                                          <p:spTgt spid="40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099">
                                            <p:txEl>
                                              <p:pRg st="6" end="6"/>
                                            </p:txEl>
                                          </p:spTgt>
                                        </p:tgtEl>
                                        <p:attrNameLst>
                                          <p:attrName>style.visibility</p:attrName>
                                        </p:attrNameLst>
                                      </p:cBhvr>
                                      <p:to>
                                        <p:strVal val="visible"/>
                                      </p:to>
                                    </p:set>
                                    <p:animEffect transition="in" filter="blinds(horizontal)">
                                      <p:cBhvr>
                                        <p:cTn id="37" dur="500"/>
                                        <p:tgtEl>
                                          <p:spTgt spid="40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099">
                                            <p:txEl>
                                              <p:pRg st="7" end="7"/>
                                            </p:txEl>
                                          </p:spTgt>
                                        </p:tgtEl>
                                        <p:attrNameLst>
                                          <p:attrName>style.visibility</p:attrName>
                                        </p:attrNameLst>
                                      </p:cBhvr>
                                      <p:to>
                                        <p:strVal val="visible"/>
                                      </p:to>
                                    </p:set>
                                    <p:animEffect transition="in" filter="blinds(horizontal)">
                                      <p:cBhvr>
                                        <p:cTn id="42" dur="500"/>
                                        <p:tgtEl>
                                          <p:spTgt spid="409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099">
                                            <p:txEl>
                                              <p:pRg st="8" end="8"/>
                                            </p:txEl>
                                          </p:spTgt>
                                        </p:tgtEl>
                                        <p:attrNameLst>
                                          <p:attrName>style.visibility</p:attrName>
                                        </p:attrNameLst>
                                      </p:cBhvr>
                                      <p:to>
                                        <p:strVal val="visible"/>
                                      </p:to>
                                    </p:set>
                                    <p:animEffect transition="in" filter="blinds(horizontal)">
                                      <p:cBhvr>
                                        <p:cTn id="47" dur="500"/>
                                        <p:tgtEl>
                                          <p:spTgt spid="409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099">
                                            <p:txEl>
                                              <p:pRg st="9" end="9"/>
                                            </p:txEl>
                                          </p:spTgt>
                                        </p:tgtEl>
                                        <p:attrNameLst>
                                          <p:attrName>style.visibility</p:attrName>
                                        </p:attrNameLst>
                                      </p:cBhvr>
                                      <p:to>
                                        <p:strVal val="visible"/>
                                      </p:to>
                                    </p:set>
                                    <p:animEffect transition="in" filter="blinds(horizontal)">
                                      <p:cBhvr>
                                        <p:cTn id="52" dur="500"/>
                                        <p:tgtEl>
                                          <p:spTgt spid="40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6444" y="2057401"/>
            <a:ext cx="8093485" cy="2133600"/>
          </a:xfrm>
        </p:spPr>
        <p:txBody>
          <a:bodyPr/>
          <a:lstStyle/>
          <a:p>
            <a:pPr marL="742950" lvl="2" indent="-342900">
              <a:lnSpc>
                <a:spcPct val="150000"/>
              </a:lnSpc>
            </a:pPr>
            <a:r>
              <a:rPr lang="en-US" altLang="zh-CN" sz="1600" dirty="0">
                <a:latin typeface="Times New Roman" panose="02020603050405020304" pitchFamily="18" charset="0"/>
                <a:cs typeface="Times New Roman" panose="02020603050405020304" pitchFamily="18" charset="0"/>
              </a:rPr>
              <a:t>P3</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If adding z does not improve R2, it is not necessary to add z.</a:t>
            </a:r>
          </a:p>
          <a:p>
            <a:pPr marL="742950" lvl="2" indent="-342900">
              <a:lnSpc>
                <a:spcPct val="150000"/>
              </a:lnSpc>
            </a:pPr>
            <a:r>
              <a:rPr lang="en-US" altLang="zh-CN" sz="1600" dirty="0">
                <a:latin typeface="Times New Roman" panose="02020603050405020304" pitchFamily="18" charset="0"/>
                <a:cs typeface="Times New Roman" panose="02020603050405020304" pitchFamily="18" charset="0"/>
              </a:rPr>
              <a:t>P4</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If the coefficient of z is not statistically significant, it is not necessary to add z.</a:t>
            </a:r>
          </a:p>
          <a:p>
            <a:pPr marL="742950" lvl="2" indent="-342900">
              <a:lnSpc>
                <a:spcPct val="150000"/>
              </a:lnSpc>
            </a:pPr>
            <a:r>
              <a:rPr lang="en-US" altLang="zh-CN" sz="1600" dirty="0">
                <a:latin typeface="Times New Roman" panose="02020603050405020304" pitchFamily="18" charset="0"/>
                <a:cs typeface="Times New Roman" panose="02020603050405020304" pitchFamily="18" charset="0"/>
              </a:rPr>
              <a:t>P5</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When considering R2 and 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“Testing down” </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is better than “testing up”.</a:t>
            </a:r>
          </a:p>
          <a:p>
            <a:pPr marL="400050" lvl="2" indent="0">
              <a:lnSpc>
                <a:spcPct val="150000"/>
              </a:lnSpc>
              <a:buNone/>
            </a:pP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But report result oppositely. </a:t>
            </a:r>
          </a:p>
        </p:txBody>
      </p:sp>
      <p:sp>
        <p:nvSpPr>
          <p:cNvPr id="5" name="Rectangle 2">
            <a:extLst>
              <a:ext uri="{FF2B5EF4-FFF2-40B4-BE49-F238E27FC236}">
                <a16:creationId xmlns:a16="http://schemas.microsoft.com/office/drawing/2014/main" id="{84DDDBAF-2B50-4971-88A5-4CD1DB1BE181}"/>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2.2 What should be added in controls</a:t>
            </a:r>
            <a:endParaRPr lang="zh-CN" altLang="zh-CN" b="1"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9647B5B0-D55B-41BC-B20A-71BEEA23098C}"/>
              </a:ext>
            </a:extLst>
          </p:cNvPr>
          <p:cNvPicPr>
            <a:picLocks noChangeAspect="1" noChangeArrowheads="1"/>
          </p:cNvPicPr>
          <p:nvPr/>
        </p:nvPicPr>
        <p:blipFill>
          <a:blip r:embed="rId2" cstate="print"/>
          <a:srcRect/>
          <a:stretch>
            <a:fillRect/>
          </a:stretch>
        </p:blipFill>
        <p:spPr bwMode="auto">
          <a:xfrm>
            <a:off x="2586853" y="4211321"/>
            <a:ext cx="3970294" cy="2300153"/>
          </a:xfrm>
          <a:prstGeom prst="rect">
            <a:avLst/>
          </a:prstGeom>
          <a:noFill/>
          <a:ln w="9525">
            <a:noFill/>
            <a:miter lim="800000"/>
            <a:headEnd/>
            <a:tailEnd/>
          </a:ln>
        </p:spPr>
      </p:pic>
    </p:spTree>
    <p:extLst>
      <p:ext uri="{BB962C8B-B14F-4D97-AF65-F5344CB8AC3E}">
        <p14:creationId xmlns:p14="http://schemas.microsoft.com/office/powerpoint/2010/main" val="125011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6444" y="2057401"/>
            <a:ext cx="8093485" cy="990600"/>
          </a:xfrm>
        </p:spPr>
        <p:txBody>
          <a:bodyPr/>
          <a:lstStyle/>
          <a:p>
            <a:pPr marL="457200" indent="-457200">
              <a:lnSpc>
                <a:spcPct val="150000"/>
              </a:lnSpc>
            </a:pPr>
            <a:r>
              <a:rPr lang="en-US" altLang="zh-CN" sz="1600" dirty="0"/>
              <a:t>Outliers</a:t>
            </a:r>
          </a:p>
        </p:txBody>
      </p:sp>
      <p:sp>
        <p:nvSpPr>
          <p:cNvPr id="5" name="Rectangle 2">
            <a:extLst>
              <a:ext uri="{FF2B5EF4-FFF2-40B4-BE49-F238E27FC236}">
                <a16:creationId xmlns:a16="http://schemas.microsoft.com/office/drawing/2014/main" id="{84DDDBAF-2B50-4971-88A5-4CD1DB1BE181}"/>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2.3 </a:t>
            </a:r>
            <a:r>
              <a:rPr lang="en-US" altLang="zh-CN" b="1" dirty="0" err="1">
                <a:latin typeface="Times New Roman" panose="02020603050405020304" pitchFamily="18" charset="0"/>
                <a:cs typeface="Times New Roman" panose="02020603050405020304" pitchFamily="18" charset="0"/>
              </a:rPr>
              <a:t>winsorize</a:t>
            </a:r>
            <a:endParaRPr lang="zh-CN" altLang="zh-CN" b="1" dirty="0">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DD350AE-3B8C-4872-8A37-B4B3F40386E9}"/>
              </a:ext>
            </a:extLst>
          </p:cNvPr>
          <p:cNvGraphicFramePr>
            <a:graphicFrameLocks noGrp="1"/>
          </p:cNvGraphicFramePr>
          <p:nvPr>
            <p:extLst>
              <p:ext uri="{D42A27DB-BD31-4B8C-83A1-F6EECF244321}">
                <p14:modId xmlns:p14="http://schemas.microsoft.com/office/powerpoint/2010/main" val="2558298036"/>
              </p:ext>
            </p:extLst>
          </p:nvPr>
        </p:nvGraphicFramePr>
        <p:xfrm>
          <a:off x="228600" y="3581400"/>
          <a:ext cx="8686799" cy="1600200"/>
        </p:xfrm>
        <a:graphic>
          <a:graphicData uri="http://schemas.openxmlformats.org/drawingml/2006/table">
            <a:tbl>
              <a:tblPr/>
              <a:tblGrid>
                <a:gridCol w="789709">
                  <a:extLst>
                    <a:ext uri="{9D8B030D-6E8A-4147-A177-3AD203B41FA5}">
                      <a16:colId xmlns:a16="http://schemas.microsoft.com/office/drawing/2014/main" val="3357381632"/>
                    </a:ext>
                  </a:extLst>
                </a:gridCol>
                <a:gridCol w="789709">
                  <a:extLst>
                    <a:ext uri="{9D8B030D-6E8A-4147-A177-3AD203B41FA5}">
                      <a16:colId xmlns:a16="http://schemas.microsoft.com/office/drawing/2014/main" val="3824471202"/>
                    </a:ext>
                  </a:extLst>
                </a:gridCol>
                <a:gridCol w="789709">
                  <a:extLst>
                    <a:ext uri="{9D8B030D-6E8A-4147-A177-3AD203B41FA5}">
                      <a16:colId xmlns:a16="http://schemas.microsoft.com/office/drawing/2014/main" val="2163321556"/>
                    </a:ext>
                  </a:extLst>
                </a:gridCol>
                <a:gridCol w="789709">
                  <a:extLst>
                    <a:ext uri="{9D8B030D-6E8A-4147-A177-3AD203B41FA5}">
                      <a16:colId xmlns:a16="http://schemas.microsoft.com/office/drawing/2014/main" val="1921745934"/>
                    </a:ext>
                  </a:extLst>
                </a:gridCol>
                <a:gridCol w="789709">
                  <a:extLst>
                    <a:ext uri="{9D8B030D-6E8A-4147-A177-3AD203B41FA5}">
                      <a16:colId xmlns:a16="http://schemas.microsoft.com/office/drawing/2014/main" val="1505475733"/>
                    </a:ext>
                  </a:extLst>
                </a:gridCol>
                <a:gridCol w="789709">
                  <a:extLst>
                    <a:ext uri="{9D8B030D-6E8A-4147-A177-3AD203B41FA5}">
                      <a16:colId xmlns:a16="http://schemas.microsoft.com/office/drawing/2014/main" val="3054386755"/>
                    </a:ext>
                  </a:extLst>
                </a:gridCol>
                <a:gridCol w="789709">
                  <a:extLst>
                    <a:ext uri="{9D8B030D-6E8A-4147-A177-3AD203B41FA5}">
                      <a16:colId xmlns:a16="http://schemas.microsoft.com/office/drawing/2014/main" val="3283561428"/>
                    </a:ext>
                  </a:extLst>
                </a:gridCol>
                <a:gridCol w="789709">
                  <a:extLst>
                    <a:ext uri="{9D8B030D-6E8A-4147-A177-3AD203B41FA5}">
                      <a16:colId xmlns:a16="http://schemas.microsoft.com/office/drawing/2014/main" val="4251823150"/>
                    </a:ext>
                  </a:extLst>
                </a:gridCol>
                <a:gridCol w="789709">
                  <a:extLst>
                    <a:ext uri="{9D8B030D-6E8A-4147-A177-3AD203B41FA5}">
                      <a16:colId xmlns:a16="http://schemas.microsoft.com/office/drawing/2014/main" val="2895361273"/>
                    </a:ext>
                  </a:extLst>
                </a:gridCol>
                <a:gridCol w="789709">
                  <a:extLst>
                    <a:ext uri="{9D8B030D-6E8A-4147-A177-3AD203B41FA5}">
                      <a16:colId xmlns:a16="http://schemas.microsoft.com/office/drawing/2014/main" val="3758025240"/>
                    </a:ext>
                  </a:extLst>
                </a:gridCol>
                <a:gridCol w="789709">
                  <a:extLst>
                    <a:ext uri="{9D8B030D-6E8A-4147-A177-3AD203B41FA5}">
                      <a16:colId xmlns:a16="http://schemas.microsoft.com/office/drawing/2014/main" val="4280544799"/>
                    </a:ext>
                  </a:extLst>
                </a:gridCol>
              </a:tblGrid>
              <a:tr h="201118">
                <a:tc>
                  <a:txBody>
                    <a:bodyPr/>
                    <a:lstStyle/>
                    <a:p>
                      <a:pPr algn="l" fontAlgn="ctr"/>
                      <a:r>
                        <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index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mean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std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max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8199203"/>
                  </a:ext>
                </a:extLst>
              </a:tr>
              <a:tr h="201118">
                <a:tc>
                  <a:txBody>
                    <a:bodyPr/>
                    <a:lstStyle/>
                    <a:p>
                      <a:pPr algn="l"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52618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48.39971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6.940774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1563363"/>
                  </a:ext>
                </a:extLst>
              </a:tr>
              <a:tr h="393492">
                <a:tc>
                  <a:txBody>
                    <a:bodyPr/>
                    <a:lstStyle/>
                    <a:p>
                      <a:pPr algn="l" fontAlgn="ctr"/>
                      <a:r>
                        <a:rPr lang="en-US" sz="1100" b="0" i="0" u="none" strike="noStrike">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TotalSalary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45596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765308.5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1159282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271712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500000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863700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5190120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47704000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3977121"/>
                  </a:ext>
                </a:extLst>
              </a:tr>
              <a:tr h="201118">
                <a:tc>
                  <a:txBody>
                    <a:bodyPr/>
                    <a:lstStyle/>
                    <a:p>
                      <a:pPr algn="l"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Female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52641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0.059706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0.236944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027438"/>
                  </a:ext>
                </a:extLst>
              </a:tr>
              <a:tr h="201118">
                <a:tc>
                  <a:txBody>
                    <a:bodyPr/>
                    <a:lstStyle/>
                    <a:p>
                      <a:pPr algn="l"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SharEnd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49485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29169571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2.59E+09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1200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3545600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2.58E+08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5.73E+11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092223"/>
                  </a:ext>
                </a:extLst>
              </a:tr>
              <a:tr h="201118">
                <a:tc>
                  <a:txBody>
                    <a:bodyPr/>
                    <a:lstStyle/>
                    <a:p>
                      <a:pPr algn="l"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TMTP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52641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1.015653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0.176244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5762843"/>
                  </a:ext>
                </a:extLst>
              </a:tr>
              <a:tr h="201118">
                <a:tc>
                  <a:txBody>
                    <a:bodyPr/>
                    <a:lstStyle/>
                    <a:p>
                      <a:pPr algn="l" fontAlgn="ctr"/>
                      <a:r>
                        <a:rPr lang="en-US"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IsDuality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52641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0.256112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0.436489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3353214"/>
                  </a:ext>
                </a:extLst>
              </a:tr>
            </a:tbl>
          </a:graphicData>
        </a:graphic>
      </p:graphicFrame>
    </p:spTree>
    <p:extLst>
      <p:ext uri="{BB962C8B-B14F-4D97-AF65-F5344CB8AC3E}">
        <p14:creationId xmlns:p14="http://schemas.microsoft.com/office/powerpoint/2010/main" val="209392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775919E-91AD-420F-A396-8679672CB265}"/>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2.3 </a:t>
            </a:r>
            <a:r>
              <a:rPr lang="en-US" altLang="zh-CN" b="1" dirty="0" err="1">
                <a:latin typeface="Times New Roman" panose="02020603050405020304" pitchFamily="18" charset="0"/>
                <a:cs typeface="Times New Roman" panose="02020603050405020304" pitchFamily="18" charset="0"/>
              </a:rPr>
              <a:t>winsorize</a:t>
            </a:r>
            <a:endParaRPr lang="zh-CN" altLang="zh-CN"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EB96BCA4-0397-4C05-A78D-C6574481DE0E}"/>
              </a:ext>
            </a:extLst>
          </p:cNvPr>
          <p:cNvPicPr>
            <a:picLocks noChangeAspect="1"/>
          </p:cNvPicPr>
          <p:nvPr/>
        </p:nvPicPr>
        <p:blipFill>
          <a:blip r:embed="rId2"/>
          <a:stretch>
            <a:fillRect/>
          </a:stretch>
        </p:blipFill>
        <p:spPr>
          <a:xfrm>
            <a:off x="381000" y="3071962"/>
            <a:ext cx="8458200" cy="714076"/>
          </a:xfrm>
          <a:prstGeom prst="rect">
            <a:avLst/>
          </a:prstGeom>
        </p:spPr>
      </p:pic>
      <p:pic>
        <p:nvPicPr>
          <p:cNvPr id="10" name="图片 9">
            <a:extLst>
              <a:ext uri="{FF2B5EF4-FFF2-40B4-BE49-F238E27FC236}">
                <a16:creationId xmlns:a16="http://schemas.microsoft.com/office/drawing/2014/main" id="{1E2F4FE8-F0CA-48EC-9AC0-0C9DD3F33AE7}"/>
              </a:ext>
            </a:extLst>
          </p:cNvPr>
          <p:cNvPicPr>
            <a:picLocks noChangeAspect="1"/>
          </p:cNvPicPr>
          <p:nvPr/>
        </p:nvPicPr>
        <p:blipFill>
          <a:blip r:embed="rId3"/>
          <a:stretch>
            <a:fillRect/>
          </a:stretch>
        </p:blipFill>
        <p:spPr>
          <a:xfrm>
            <a:off x="0" y="4734852"/>
            <a:ext cx="9144000" cy="706170"/>
          </a:xfrm>
          <a:prstGeom prst="rect">
            <a:avLst/>
          </a:prstGeom>
        </p:spPr>
      </p:pic>
      <p:sp>
        <p:nvSpPr>
          <p:cNvPr id="11" name="文本框 10">
            <a:extLst>
              <a:ext uri="{FF2B5EF4-FFF2-40B4-BE49-F238E27FC236}">
                <a16:creationId xmlns:a16="http://schemas.microsoft.com/office/drawing/2014/main" id="{92E589E7-3563-4FB2-B533-65F035680849}"/>
              </a:ext>
            </a:extLst>
          </p:cNvPr>
          <p:cNvSpPr txBox="1"/>
          <p:nvPr/>
        </p:nvSpPr>
        <p:spPr>
          <a:xfrm>
            <a:off x="781361" y="4267200"/>
            <a:ext cx="723275" cy="369332"/>
          </a:xfrm>
          <a:prstGeom prst="rect">
            <a:avLst/>
          </a:prstGeom>
          <a:noFill/>
        </p:spPr>
        <p:txBody>
          <a:bodyPr wrap="none" rtlCol="0">
            <a:spAutoFit/>
          </a:bodyPr>
          <a:lstStyle/>
          <a:p>
            <a:r>
              <a:rPr lang="en-US" altLang="zh-CN" dirty="0"/>
              <a:t>Stata</a:t>
            </a:r>
            <a:endParaRPr lang="zh-CN" altLang="en-US" dirty="0"/>
          </a:p>
        </p:txBody>
      </p:sp>
      <p:sp>
        <p:nvSpPr>
          <p:cNvPr id="13" name="文本框 12">
            <a:extLst>
              <a:ext uri="{FF2B5EF4-FFF2-40B4-BE49-F238E27FC236}">
                <a16:creationId xmlns:a16="http://schemas.microsoft.com/office/drawing/2014/main" id="{476C1318-85C0-481B-959F-730EF2DE8B26}"/>
              </a:ext>
            </a:extLst>
          </p:cNvPr>
          <p:cNvSpPr txBox="1"/>
          <p:nvPr/>
        </p:nvSpPr>
        <p:spPr>
          <a:xfrm>
            <a:off x="781361" y="2616270"/>
            <a:ext cx="902811" cy="369332"/>
          </a:xfrm>
          <a:prstGeom prst="rect">
            <a:avLst/>
          </a:prstGeom>
          <a:noFill/>
        </p:spPr>
        <p:txBody>
          <a:bodyPr wrap="none" rtlCol="0">
            <a:spAutoFit/>
          </a:bodyPr>
          <a:lstStyle/>
          <a:p>
            <a:r>
              <a:rPr lang="en-US" altLang="zh-CN" dirty="0"/>
              <a:t>Python</a:t>
            </a:r>
            <a:endParaRPr lang="zh-CN" altLang="en-US" dirty="0"/>
          </a:p>
        </p:txBody>
      </p:sp>
    </p:spTree>
    <p:extLst>
      <p:ext uri="{BB962C8B-B14F-4D97-AF65-F5344CB8AC3E}">
        <p14:creationId xmlns:p14="http://schemas.microsoft.com/office/powerpoint/2010/main" val="1441983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AA85B4F4-06A7-48EC-A954-34AC6EB42258}" type="slidenum">
              <a:rPr lang="en-US" altLang="zh-CN"/>
              <a:pPr/>
              <a:t>28</a:t>
            </a:fld>
            <a:endParaRPr lang="en-US" altLang="zh-CN"/>
          </a:p>
        </p:txBody>
      </p:sp>
      <p:sp>
        <p:nvSpPr>
          <p:cNvPr id="91139" name="Rectangle 3" descr="Rectangle: Click to edit Master text styles&#10;Second level&#10;Third level&#10;Fourth level&#10;Fifth level"/>
          <p:cNvSpPr>
            <a:spLocks noGrp="1" noChangeArrowheads="1"/>
          </p:cNvSpPr>
          <p:nvPr>
            <p:ph type="body" idx="1"/>
          </p:nvPr>
        </p:nvSpPr>
        <p:spPr>
          <a:xfrm>
            <a:off x="926143" y="548680"/>
            <a:ext cx="7772400" cy="5832648"/>
          </a:xfrm>
        </p:spPr>
        <p:txBody>
          <a:bodyPr/>
          <a:lstStyle/>
          <a:p>
            <a:pPr>
              <a:lnSpc>
                <a:spcPct val="150000"/>
              </a:lnSpc>
            </a:pPr>
            <a:r>
              <a:rPr lang="en-US" altLang="zh-CN" sz="1600" dirty="0">
                <a:latin typeface="Times New Roman" panose="02020603050405020304" pitchFamily="18" charset="0"/>
                <a:ea typeface="宋体" charset="-122"/>
                <a:cs typeface="Times New Roman" panose="02020603050405020304" pitchFamily="18" charset="0"/>
              </a:rPr>
              <a:t>In the Quadratic form, adding the primary term is needed</a:t>
            </a:r>
          </a:p>
          <a:p>
            <a:pPr>
              <a:lnSpc>
                <a:spcPct val="150000"/>
              </a:lnSpc>
            </a:pPr>
            <a:r>
              <a:rPr lang="en-US" altLang="zh-CN" sz="1600" dirty="0">
                <a:latin typeface="Times New Roman" panose="02020603050405020304" pitchFamily="18" charset="0"/>
                <a:ea typeface="宋体" charset="-122"/>
                <a:cs typeface="Times New Roman" panose="02020603050405020304" pitchFamily="18" charset="0"/>
              </a:rPr>
              <a:t>U-shaped and Inverted U-shape</a:t>
            </a:r>
          </a:p>
          <a:p>
            <a:pPr lvl="1">
              <a:lnSpc>
                <a:spcPct val="150000"/>
              </a:lnSpc>
            </a:pPr>
            <a:r>
              <a:rPr lang="en-US" altLang="zh-CN" sz="1600" dirty="0">
                <a:latin typeface="Times New Roman" panose="02020603050405020304" pitchFamily="18" charset="0"/>
                <a:ea typeface="宋体" charset="-122"/>
                <a:cs typeface="Times New Roman" panose="02020603050405020304" pitchFamily="18" charset="0"/>
              </a:rPr>
              <a:t>i</a:t>
            </a:r>
            <a:r>
              <a:rPr lang="en-US" altLang="zh-CN" dirty="0">
                <a:latin typeface="Times New Roman" panose="02020603050405020304" pitchFamily="18" charset="0"/>
                <a:ea typeface="宋体" charset="-122"/>
                <a:cs typeface="Times New Roman" panose="02020603050405020304" pitchFamily="18" charset="0"/>
              </a:rPr>
              <a:t>.e., the effect of age on income</a:t>
            </a:r>
            <a:endParaRPr lang="en-US" altLang="zh-CN" sz="1600" dirty="0">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F1D1716A-FA6B-43DF-A1A6-8F96663FC040}"/>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2.3 Model setup – Nonlinear </a:t>
            </a:r>
            <a:endParaRPr lang="zh-CN"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801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blinds(horizontal)">
                                      <p:cBhvr>
                                        <p:cTn id="7" dur="500"/>
                                        <p:tgtEl>
                                          <p:spTgt spid="911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1139">
                                            <p:txEl>
                                              <p:pRg st="1" end="1"/>
                                            </p:txEl>
                                          </p:spTgt>
                                        </p:tgtEl>
                                        <p:attrNameLst>
                                          <p:attrName>style.visibility</p:attrName>
                                        </p:attrNameLst>
                                      </p:cBhvr>
                                      <p:to>
                                        <p:strVal val="visible"/>
                                      </p:to>
                                    </p:set>
                                    <p:animEffect transition="in" filter="blinds(horizontal)">
                                      <p:cBhvr>
                                        <p:cTn id="12" dur="500"/>
                                        <p:tgtEl>
                                          <p:spTgt spid="911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1139">
                                            <p:txEl>
                                              <p:pRg st="2" end="2"/>
                                            </p:txEl>
                                          </p:spTgt>
                                        </p:tgtEl>
                                        <p:attrNameLst>
                                          <p:attrName>style.visibility</p:attrName>
                                        </p:attrNameLst>
                                      </p:cBhvr>
                                      <p:to>
                                        <p:strVal val="visible"/>
                                      </p:to>
                                    </p:set>
                                    <p:animEffect transition="in" filter="blinds(horizontal)">
                                      <p:cBhvr>
                                        <p:cTn id="17" dur="500"/>
                                        <p:tgtEl>
                                          <p:spTgt spid="911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endParaRPr lang="en-US" altLang="zh-CN" sz="2800" spc="-6" dirty="0">
              <a:latin typeface="Times New Roman"/>
              <a:cs typeface="Times New Roman"/>
            </a:endParaRPr>
          </a:p>
        </p:txBody>
      </p:sp>
      <p:sp>
        <p:nvSpPr>
          <p:cNvPr id="5" name="Rectangle 3">
            <a:extLst>
              <a:ext uri="{FF2B5EF4-FFF2-40B4-BE49-F238E27FC236}">
                <a16:creationId xmlns:a16="http://schemas.microsoft.com/office/drawing/2014/main" id="{B6EC9F42-A206-41BB-80A8-4B59A5C780AB}"/>
              </a:ext>
            </a:extLst>
          </p:cNvPr>
          <p:cNvSpPr txBox="1">
            <a:spLocks noChangeArrowheads="1"/>
          </p:cNvSpPr>
          <p:nvPr/>
        </p:nvSpPr>
        <p:spPr bwMode="auto">
          <a:xfrm>
            <a:off x="304800" y="2819400"/>
            <a:ext cx="8991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eaLnBrk="1" hangingPunct="1">
              <a:lnSpc>
                <a:spcPct val="150000"/>
              </a:lnSpc>
            </a:pPr>
            <a:r>
              <a:rPr lang="en-US" altLang="zh-CN" dirty="0">
                <a:latin typeface="Times New Roman" panose="02020603050405020304" pitchFamily="18" charset="0"/>
                <a:cs typeface="Times New Roman" panose="02020603050405020304" pitchFamily="18" charset="0"/>
              </a:rPr>
              <a:t> “explaining y in terms of x,” or in “studying how y varies with changes in x.”</a:t>
            </a:r>
          </a:p>
          <a:p>
            <a:pPr lvl="2" eaLnBrk="1" hangingPunct="1">
              <a:lnSpc>
                <a:spcPct val="150000"/>
              </a:lnSpc>
            </a:pPr>
            <a:r>
              <a:rPr lang="en-US" altLang="zh-CN" sz="1600" dirty="0">
                <a:latin typeface="Times New Roman" panose="02020603050405020304" pitchFamily="18" charset="0"/>
                <a:cs typeface="Times New Roman" panose="02020603050405020304" pitchFamily="18" charset="0"/>
              </a:rPr>
              <a:t>Does such effect exist? How? To what extent</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lvl="1" eaLnBrk="1" hangingPunct="1">
              <a:lnSpc>
                <a:spcPct val="150000"/>
              </a:lnSpc>
            </a:pPr>
            <a:r>
              <a:rPr lang="en-US" altLang="zh-CN" dirty="0">
                <a:latin typeface="Times New Roman" panose="02020603050405020304" pitchFamily="18" charset="0"/>
                <a:cs typeface="Times New Roman" panose="02020603050405020304" pitchFamily="18" charset="0"/>
              </a:rPr>
              <a:t>Specifically</a:t>
            </a:r>
            <a:endParaRPr lang="zh-CN" altLang="en-US" dirty="0">
              <a:latin typeface="Times New Roman" panose="02020603050405020304" pitchFamily="18" charset="0"/>
              <a:cs typeface="Times New Roman" panose="02020603050405020304" pitchFamily="18" charset="0"/>
            </a:endParaRPr>
          </a:p>
          <a:p>
            <a:pPr lvl="2" eaLnBrk="1" hangingPunct="1">
              <a:lnSpc>
                <a:spcPct val="150000"/>
              </a:lnSpc>
            </a:pPr>
            <a:r>
              <a:rPr lang="en-US" altLang="zh-CN" sz="1600" dirty="0">
                <a:latin typeface="Times New Roman" panose="02020603050405020304" pitchFamily="18" charset="0"/>
                <a:cs typeface="Times New Roman" panose="02020603050405020304" pitchFamily="18" charset="0"/>
              </a:rPr>
              <a:t>estimating economic relationships </a:t>
            </a:r>
          </a:p>
          <a:p>
            <a:pPr lvl="3" eaLnBrk="1" hangingPunct="1">
              <a:lnSpc>
                <a:spcPct val="150000"/>
              </a:lnSpc>
            </a:pPr>
            <a:r>
              <a:rPr lang="en-US" altLang="zh-CN" sz="1600" dirty="0">
                <a:latin typeface="Times New Roman" panose="02020603050405020304" pitchFamily="18" charset="0"/>
                <a:cs typeface="Times New Roman" panose="02020603050405020304" pitchFamily="18" charset="0"/>
              </a:rPr>
              <a:t>Effect of education on wages</a:t>
            </a:r>
          </a:p>
          <a:p>
            <a:pPr lvl="2" eaLnBrk="1" hangingPunct="1">
              <a:lnSpc>
                <a:spcPct val="150000"/>
              </a:lnSpc>
            </a:pPr>
            <a:r>
              <a:rPr lang="en-US" altLang="zh-CN" sz="1600" dirty="0">
                <a:latin typeface="Times New Roman" panose="02020603050405020304" pitchFamily="18" charset="0"/>
                <a:cs typeface="Times New Roman" panose="02020603050405020304" pitchFamily="18" charset="0"/>
              </a:rPr>
              <a:t>testing economic theories </a:t>
            </a:r>
            <a:endParaRPr lang="zh-CN" altLang="en-US" sz="1600" dirty="0">
              <a:latin typeface="Times New Roman" panose="02020603050405020304" pitchFamily="18" charset="0"/>
              <a:cs typeface="Times New Roman" panose="02020603050405020304" pitchFamily="18" charset="0"/>
            </a:endParaRPr>
          </a:p>
          <a:p>
            <a:pPr lvl="3" eaLnBrk="1" hangingPunct="1">
              <a:lnSpc>
                <a:spcPct val="150000"/>
              </a:lnSpc>
            </a:pPr>
            <a:r>
              <a:rPr lang="en-US" altLang="zh-CN" sz="1600" dirty="0">
                <a:latin typeface="Times New Roman" panose="02020603050405020304" pitchFamily="18" charset="0"/>
                <a:cs typeface="Times New Roman" panose="02020603050405020304" pitchFamily="18" charset="0"/>
              </a:rPr>
              <a:t>CAPM, what is x, what is y? and more</a:t>
            </a:r>
          </a:p>
          <a:p>
            <a:pPr lvl="2" eaLnBrk="1" hangingPunct="1">
              <a:lnSpc>
                <a:spcPct val="150000"/>
              </a:lnSpc>
            </a:pPr>
            <a:r>
              <a:rPr lang="en-US" altLang="zh-CN" sz="1600" dirty="0">
                <a:latin typeface="Times New Roman" panose="02020603050405020304" pitchFamily="18" charset="0"/>
                <a:cs typeface="Times New Roman" panose="02020603050405020304" pitchFamily="18" charset="0"/>
              </a:rPr>
              <a:t>evaluating government and business policy</a:t>
            </a:r>
          </a:p>
          <a:p>
            <a:pPr lvl="3" eaLnBrk="1" hangingPunct="1">
              <a:lnSpc>
                <a:spcPct val="150000"/>
              </a:lnSpc>
            </a:pPr>
            <a:r>
              <a:rPr lang="en-US" altLang="zh-CN" sz="1600" dirty="0">
                <a:latin typeface="Times New Roman" panose="02020603050405020304" pitchFamily="18" charset="0"/>
                <a:cs typeface="Times New Roman" panose="02020603050405020304" pitchFamily="18" charset="0"/>
              </a:rPr>
              <a:t>Does the cut of benchmark interest rate increase stock market return? </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020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a:xfrm>
            <a:off x="663501" y="2446166"/>
            <a:ext cx="7907412" cy="1893253"/>
          </a:xfrm>
        </p:spPr>
        <p:txBody>
          <a:bodyPr/>
          <a:lstStyle/>
          <a:p>
            <a:pPr>
              <a:lnSpc>
                <a:spcPct val="150000"/>
              </a:lnSpc>
            </a:pPr>
            <a:r>
              <a:rPr lang="en-US" altLang="zh-CN" sz="1600" dirty="0">
                <a:latin typeface="Times New Roman" panose="02020603050405020304" pitchFamily="18" charset="0"/>
                <a:cs typeface="Times New Roman" panose="02020603050405020304" pitchFamily="18" charset="0"/>
              </a:rPr>
              <a:t>In testing the U-shaped regression model, you should be careful with the axis of symmetry? </a:t>
            </a:r>
          </a:p>
          <a:p>
            <a:pPr lvl="2">
              <a:lnSpc>
                <a:spcPct val="150000"/>
              </a:lnSpc>
            </a:pPr>
            <a:r>
              <a:rPr lang="en-US" altLang="zh-CN" sz="1600" dirty="0">
                <a:latin typeface="Times New Roman" panose="02020603050405020304" pitchFamily="18" charset="0"/>
                <a:cs typeface="Times New Roman" panose="02020603050405020304" pitchFamily="18" charset="0"/>
              </a:rPr>
              <a:t>If there is only a few observations in certain side, then the significance of beta might be attributed to outliers.</a:t>
            </a:r>
          </a:p>
          <a:p>
            <a:pPr lvl="2">
              <a:lnSpc>
                <a:spcPct val="150000"/>
              </a:lnSpc>
            </a:pPr>
            <a:r>
              <a:rPr lang="en-US" altLang="zh-CN" sz="1600" dirty="0">
                <a:latin typeface="Times New Roman" panose="02020603050405020304" pitchFamily="18" charset="0"/>
                <a:cs typeface="Times New Roman" panose="02020603050405020304" pitchFamily="18" charset="0"/>
              </a:rPr>
              <a:t>X-symmetry=-b/2a</a:t>
            </a:r>
          </a:p>
        </p:txBody>
      </p:sp>
      <p:graphicFrame>
        <p:nvGraphicFramePr>
          <p:cNvPr id="4" name="表格 3"/>
          <p:cNvGraphicFramePr>
            <a:graphicFrameLocks noGrp="1"/>
          </p:cNvGraphicFramePr>
          <p:nvPr>
            <p:extLst>
              <p:ext uri="{D42A27DB-BD31-4B8C-83A1-F6EECF244321}">
                <p14:modId xmlns:p14="http://schemas.microsoft.com/office/powerpoint/2010/main" val="2934874796"/>
              </p:ext>
            </p:extLst>
          </p:nvPr>
        </p:nvGraphicFramePr>
        <p:xfrm>
          <a:off x="760678" y="4495800"/>
          <a:ext cx="7622643" cy="1135234"/>
        </p:xfrm>
        <a:graphic>
          <a:graphicData uri="http://schemas.openxmlformats.org/drawingml/2006/table">
            <a:tbl>
              <a:tblPr/>
              <a:tblGrid>
                <a:gridCol w="1088949">
                  <a:extLst>
                    <a:ext uri="{9D8B030D-6E8A-4147-A177-3AD203B41FA5}">
                      <a16:colId xmlns:a16="http://schemas.microsoft.com/office/drawing/2014/main" val="20000"/>
                    </a:ext>
                  </a:extLst>
                </a:gridCol>
                <a:gridCol w="1088949">
                  <a:extLst>
                    <a:ext uri="{9D8B030D-6E8A-4147-A177-3AD203B41FA5}">
                      <a16:colId xmlns:a16="http://schemas.microsoft.com/office/drawing/2014/main" val="20001"/>
                    </a:ext>
                  </a:extLst>
                </a:gridCol>
                <a:gridCol w="1088949">
                  <a:extLst>
                    <a:ext uri="{9D8B030D-6E8A-4147-A177-3AD203B41FA5}">
                      <a16:colId xmlns:a16="http://schemas.microsoft.com/office/drawing/2014/main" val="20002"/>
                    </a:ext>
                  </a:extLst>
                </a:gridCol>
                <a:gridCol w="1088949">
                  <a:extLst>
                    <a:ext uri="{9D8B030D-6E8A-4147-A177-3AD203B41FA5}">
                      <a16:colId xmlns:a16="http://schemas.microsoft.com/office/drawing/2014/main" val="20003"/>
                    </a:ext>
                  </a:extLst>
                </a:gridCol>
                <a:gridCol w="1088949">
                  <a:extLst>
                    <a:ext uri="{9D8B030D-6E8A-4147-A177-3AD203B41FA5}">
                      <a16:colId xmlns:a16="http://schemas.microsoft.com/office/drawing/2014/main" val="20004"/>
                    </a:ext>
                  </a:extLst>
                </a:gridCol>
                <a:gridCol w="1088949">
                  <a:extLst>
                    <a:ext uri="{9D8B030D-6E8A-4147-A177-3AD203B41FA5}">
                      <a16:colId xmlns:a16="http://schemas.microsoft.com/office/drawing/2014/main" val="20005"/>
                    </a:ext>
                  </a:extLst>
                </a:gridCol>
                <a:gridCol w="1088949">
                  <a:extLst>
                    <a:ext uri="{9D8B030D-6E8A-4147-A177-3AD203B41FA5}">
                      <a16:colId xmlns:a16="http://schemas.microsoft.com/office/drawing/2014/main" val="20006"/>
                    </a:ext>
                  </a:extLst>
                </a:gridCol>
              </a:tblGrid>
              <a:tr h="243452">
                <a:tc gridSpan="7">
                  <a:txBody>
                    <a:bodyPr/>
                    <a:lstStyle/>
                    <a:p>
                      <a:pPr fontAlgn="t"/>
                      <a:r>
                        <a:rPr lang="zh-CN" altLang="en-US"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分析变量</a:t>
                      </a:r>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 </a:t>
                      </a:r>
                      <a:r>
                        <a:rPr lang="en-US"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age of house</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22837">
                <a:tc>
                  <a:txBody>
                    <a:bodyPr/>
                    <a:lstStyle/>
                    <a:p>
                      <a:pPr fontAlgn="t"/>
                      <a:r>
                        <a:rPr lang="en-US"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N</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mean</a:t>
                      </a:r>
                      <a:endParaRPr lang="zh-CN" altLang="en-US"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endParaRP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min</a:t>
                      </a:r>
                      <a:endParaRPr lang="zh-CN" altLang="en-US"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endParaRP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5%</a:t>
                      </a:r>
                      <a:endParaRPr lang="zh-CN" altLang="en-US"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endParaRP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50%</a:t>
                      </a:r>
                      <a:endParaRPr lang="zh-CN" altLang="en-US"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endParaRP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95%</a:t>
                      </a:r>
                      <a:endParaRPr lang="zh-CN" altLang="en-US"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endParaRP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max</a:t>
                      </a:r>
                      <a:endParaRPr lang="zh-CN" altLang="en-US"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endParaRP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1"/>
                  </a:ext>
                </a:extLst>
              </a:tr>
              <a:tr h="422837">
                <a:tc>
                  <a:txBody>
                    <a:bodyPr/>
                    <a:lstStyle/>
                    <a:p>
                      <a:pPr fontAlgn="t"/>
                      <a:r>
                        <a:rPr lang="en-US" altLang="zh-CN" sz="1400" b="0" i="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321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18</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81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altLang="zh-CN" sz="1400" b="0" i="0" dirty="0">
                          <a:solidFill>
                            <a:srgbClr val="000000"/>
                          </a:solidFill>
                          <a:effectLst/>
                          <a:latin typeface="Times New Roman" panose="02020603050405020304" pitchFamily="18" charset="0"/>
                          <a:ea typeface="SimHei" panose="02010600030101010101" pitchFamily="2" charset="-122"/>
                          <a:cs typeface="Times New Roman" panose="02020603050405020304" pitchFamily="18" charset="0"/>
                        </a:rPr>
                        <a:t>199</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2"/>
                  </a:ext>
                </a:extLst>
              </a:tr>
            </a:tbl>
          </a:graphicData>
        </a:graphic>
      </p:graphicFrame>
      <p:sp>
        <p:nvSpPr>
          <p:cNvPr id="5" name="Rectangle 2">
            <a:extLst>
              <a:ext uri="{FF2B5EF4-FFF2-40B4-BE49-F238E27FC236}">
                <a16:creationId xmlns:a16="http://schemas.microsoft.com/office/drawing/2014/main" id="{898CDE8E-1B24-40DF-B48F-280F2757C62F}"/>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2.3 Model setup – Nonlinear </a:t>
            </a:r>
            <a:endParaRPr lang="zh-CN"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012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linds(horizontal)">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blinds(horizontal)">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blinds(horizontal)">
                                      <p:cBhvr>
                                        <p:cTn id="17" dur="500"/>
                                        <p:tgtEl>
                                          <p:spTgt spid="40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90800"/>
            <a:ext cx="2116088" cy="2638394"/>
          </a:xfrm>
          <a:prstGeom prst="rect">
            <a:avLst/>
          </a:prstGeom>
          <a:noFill/>
          <a:ln w="9525">
            <a:noFill/>
            <a:miter lim="800000"/>
            <a:headEnd/>
            <a:tailEnd/>
          </a:ln>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479040"/>
            <a:ext cx="4047728" cy="3478283"/>
          </a:xfrm>
          <a:prstGeom prst="rect">
            <a:avLst/>
          </a:prstGeom>
          <a:noFill/>
          <a:ln w="9525">
            <a:noFill/>
            <a:miter lim="800000"/>
            <a:headEnd/>
            <a:tailEnd/>
          </a:ln>
        </p:spPr>
      </p:pic>
      <p:sp>
        <p:nvSpPr>
          <p:cNvPr id="6" name="矩形 5"/>
          <p:cNvSpPr/>
          <p:nvPr/>
        </p:nvSpPr>
        <p:spPr>
          <a:xfrm>
            <a:off x="7814865" y="4191000"/>
            <a:ext cx="576263" cy="647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Rectangle 2">
            <a:extLst>
              <a:ext uri="{FF2B5EF4-FFF2-40B4-BE49-F238E27FC236}">
                <a16:creationId xmlns:a16="http://schemas.microsoft.com/office/drawing/2014/main" id="{95314366-9323-459A-ABFC-CBFD044295A1}"/>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2.4 r2</a:t>
            </a:r>
            <a:endParaRPr lang="zh-CN"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755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50000"/>
              </a:lnSpc>
            </a:pPr>
            <a:r>
              <a:rPr lang="en-US" altLang="zh-CN" sz="1600" dirty="0">
                <a:latin typeface="Times New Roman" panose="02020603050405020304" pitchFamily="18" charset="0"/>
                <a:cs typeface="Times New Roman" panose="02020603050405020304" pitchFamily="18" charset="0"/>
              </a:rPr>
              <a:t>How large is R2</a:t>
            </a:r>
            <a:r>
              <a:rPr lang="zh-CN" altLang="en-US" sz="1600" dirty="0">
                <a:latin typeface="Times New Roman" panose="02020603050405020304" pitchFamily="18" charset="0"/>
                <a:cs typeface="Times New Roman" panose="02020603050405020304" pitchFamily="18" charset="0"/>
              </a:rPr>
              <a:t>？</a:t>
            </a:r>
          </a:p>
          <a:p>
            <a:pPr lvl="1">
              <a:lnSpc>
                <a:spcPct val="150000"/>
              </a:lnSpc>
            </a:pPr>
            <a:r>
              <a:rPr lang="en-US" altLang="zh-CN" sz="1600" dirty="0">
                <a:latin typeface="Times New Roman" panose="02020603050405020304" pitchFamily="18" charset="0"/>
                <a:cs typeface="Times New Roman" panose="02020603050405020304" pitchFamily="18" charset="0"/>
              </a:rPr>
              <a:t>It varies with the subject of your study.</a:t>
            </a:r>
          </a:p>
          <a:p>
            <a:pPr lvl="1">
              <a:lnSpc>
                <a:spcPct val="150000"/>
              </a:lnSpc>
            </a:pPr>
            <a:r>
              <a:rPr lang="en-US" altLang="zh-CN" sz="16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f your R2 is greatly different from the literature. Highly likely to be wrong.</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latin typeface="Times New Roman" panose="02020603050405020304" pitchFamily="18" charset="0"/>
                <a:cs typeface="Times New Roman" panose="02020603050405020304" pitchFamily="18" charset="0"/>
              </a:rPr>
              <a:t>R2 between models. In most cases, not comparable.</a:t>
            </a:r>
            <a:endParaRPr lang="zh-CN" altLang="en-US" sz="1600" dirty="0">
              <a:latin typeface="Times New Roman" panose="02020603050405020304" pitchFamily="18" charset="0"/>
              <a:cs typeface="Times New Roman" panose="02020603050405020304" pitchFamily="18" charset="0"/>
            </a:endParaRPr>
          </a:p>
          <a:p>
            <a:pPr lvl="1">
              <a:lnSpc>
                <a:spcPct val="150000"/>
              </a:lnSpc>
            </a:pPr>
            <a:r>
              <a:rPr lang="en-US" altLang="zh-CN" sz="1600" dirty="0">
                <a:latin typeface="Times New Roman" panose="02020603050405020304" pitchFamily="18" charset="0"/>
                <a:cs typeface="Times New Roman" panose="02020603050405020304" pitchFamily="18" charset="0"/>
              </a:rPr>
              <a:t>But </a:t>
            </a:r>
            <a:r>
              <a:rPr lang="en-US" altLang="zh-CN" dirty="0">
                <a:latin typeface="Times New Roman" panose="02020603050405020304" pitchFamily="18" charset="0"/>
                <a:cs typeface="Times New Roman" panose="02020603050405020304" pitchFamily="18" charset="0"/>
              </a:rPr>
              <a:t>in testing the same Y in different models, it is comparable.</a:t>
            </a:r>
            <a:endParaRPr lang="zh-CN" altLang="en-US" sz="1600" dirty="0">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2.4 r2</a:t>
            </a:r>
            <a:endParaRPr lang="zh-CN"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53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1192" y="2228003"/>
            <a:ext cx="7989752" cy="4325197"/>
          </a:xfrm>
        </p:spPr>
        <p:txBody>
          <a:bodyPr/>
          <a:lstStyle/>
          <a:p>
            <a:pPr>
              <a:lnSpc>
                <a:spcPct val="150000"/>
              </a:lnSpc>
            </a:pPr>
            <a:r>
              <a:rPr lang="en-US" altLang="zh-CN" sz="1600" dirty="0">
                <a:latin typeface="Times New Roman" panose="02020603050405020304" pitchFamily="18" charset="0"/>
                <a:cs typeface="Times New Roman" panose="02020603050405020304" pitchFamily="18" charset="0"/>
              </a:rPr>
              <a:t>Multicollinearity occurs when independent variables in a regression model are correlated. This correlation is a problem because independent variables should be independent. If the degree of correlation between variables is high enough, it can cause problems when you fit the model and interpret the results.</a:t>
            </a:r>
          </a:p>
          <a:p>
            <a:pPr>
              <a:lnSpc>
                <a:spcPct val="150000"/>
              </a:lnSpc>
            </a:pPr>
            <a:r>
              <a:rPr lang="en-US" altLang="zh-CN" sz="1600" dirty="0">
                <a:latin typeface="Times New Roman" panose="02020603050405020304" pitchFamily="18" charset="0"/>
                <a:cs typeface="Times New Roman" panose="02020603050405020304" pitchFamily="18" charset="0"/>
              </a:rPr>
              <a:t>Testing for Multicollinearity with Variance Inflation Factors (VIF)</a:t>
            </a:r>
          </a:p>
          <a:p>
            <a:pPr>
              <a:lnSpc>
                <a:spcPct val="150000"/>
              </a:lnSpc>
            </a:pPr>
            <a:r>
              <a:rPr lang="en-US" altLang="zh-CN" sz="1600" dirty="0">
                <a:latin typeface="Times New Roman" panose="02020603050405020304" pitchFamily="18" charset="0"/>
                <a:cs typeface="Times New Roman" panose="02020603050405020304" pitchFamily="18" charset="0"/>
              </a:rPr>
              <a:t>If you can identify which variables are affected by multicollinearity and the strength of the correlation, you’re well on your way to determining whether you need to fix it. Fortunately, there is a very simple test to assess multicollinearity in your regression model. The variance inflation factor (VIF) identifies correlation between independent variables and the strength of that correlation.</a:t>
            </a:r>
            <a:endParaRPr lang="zh-CN" altLang="en-US" sz="1600" dirty="0">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2.5 Collinearity</a:t>
            </a:r>
            <a:endParaRPr lang="zh-CN"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32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2.5 Collinearity</a:t>
            </a:r>
            <a:endParaRPr lang="zh-CN" altLang="zh-CN"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AF27BE1-A26A-459E-BBC4-47F10DFDB78D}"/>
              </a:ext>
            </a:extLst>
          </p:cNvPr>
          <p:cNvPicPr>
            <a:picLocks noChangeAspect="1"/>
          </p:cNvPicPr>
          <p:nvPr/>
        </p:nvPicPr>
        <p:blipFill>
          <a:blip r:embed="rId2"/>
          <a:stretch>
            <a:fillRect/>
          </a:stretch>
        </p:blipFill>
        <p:spPr>
          <a:xfrm>
            <a:off x="833120" y="1981200"/>
            <a:ext cx="7315200" cy="1734628"/>
          </a:xfrm>
          <a:prstGeom prst="rect">
            <a:avLst/>
          </a:prstGeom>
        </p:spPr>
      </p:pic>
      <p:pic>
        <p:nvPicPr>
          <p:cNvPr id="8" name="图片 7">
            <a:extLst>
              <a:ext uri="{FF2B5EF4-FFF2-40B4-BE49-F238E27FC236}">
                <a16:creationId xmlns:a16="http://schemas.microsoft.com/office/drawing/2014/main" id="{D3DF71DA-157D-4529-8639-3DF5E0942563}"/>
              </a:ext>
            </a:extLst>
          </p:cNvPr>
          <p:cNvPicPr>
            <a:picLocks noChangeAspect="1"/>
          </p:cNvPicPr>
          <p:nvPr/>
        </p:nvPicPr>
        <p:blipFill>
          <a:blip r:embed="rId3"/>
          <a:stretch>
            <a:fillRect/>
          </a:stretch>
        </p:blipFill>
        <p:spPr>
          <a:xfrm>
            <a:off x="871220" y="3886200"/>
            <a:ext cx="7239000" cy="2841017"/>
          </a:xfrm>
          <a:prstGeom prst="rect">
            <a:avLst/>
          </a:prstGeom>
        </p:spPr>
      </p:pic>
    </p:spTree>
    <p:extLst>
      <p:ext uri="{BB962C8B-B14F-4D97-AF65-F5344CB8AC3E}">
        <p14:creationId xmlns:p14="http://schemas.microsoft.com/office/powerpoint/2010/main" val="597208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2.5 Collinearity -</a:t>
            </a:r>
            <a:r>
              <a:rPr lang="en-US" altLang="zh-CN" b="1" dirty="0" err="1">
                <a:latin typeface="Times New Roman" panose="02020603050405020304" pitchFamily="18" charset="0"/>
                <a:cs typeface="Times New Roman" panose="02020603050405020304" pitchFamily="18" charset="0"/>
              </a:rPr>
              <a:t>vif</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D162331-DCA8-476F-9780-2A7974E2E383}"/>
              </a:ext>
            </a:extLst>
          </p:cNvPr>
          <p:cNvPicPr>
            <a:picLocks noChangeAspect="1"/>
          </p:cNvPicPr>
          <p:nvPr/>
        </p:nvPicPr>
        <p:blipFill>
          <a:blip r:embed="rId2"/>
          <a:stretch>
            <a:fillRect/>
          </a:stretch>
        </p:blipFill>
        <p:spPr>
          <a:xfrm>
            <a:off x="660713" y="2057400"/>
            <a:ext cx="7528444" cy="4505960"/>
          </a:xfrm>
          <a:prstGeom prst="rect">
            <a:avLst/>
          </a:prstGeom>
        </p:spPr>
      </p:pic>
    </p:spTree>
    <p:extLst>
      <p:ext uri="{BB962C8B-B14F-4D97-AF65-F5344CB8AC3E}">
        <p14:creationId xmlns:p14="http://schemas.microsoft.com/office/powerpoint/2010/main" val="507653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2.5 Collinearity -</a:t>
            </a:r>
            <a:r>
              <a:rPr lang="en-US" altLang="zh-CN" b="1" dirty="0" err="1">
                <a:latin typeface="Times New Roman" panose="02020603050405020304" pitchFamily="18" charset="0"/>
                <a:cs typeface="Times New Roman" panose="02020603050405020304" pitchFamily="18" charset="0"/>
              </a:rPr>
              <a:t>vif</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93EE471-6AD0-4E82-B46E-7829EFAB4A00}"/>
              </a:ext>
            </a:extLst>
          </p:cNvPr>
          <p:cNvPicPr>
            <a:picLocks noChangeAspect="1"/>
          </p:cNvPicPr>
          <p:nvPr/>
        </p:nvPicPr>
        <p:blipFill>
          <a:blip r:embed="rId2"/>
          <a:stretch>
            <a:fillRect/>
          </a:stretch>
        </p:blipFill>
        <p:spPr>
          <a:xfrm>
            <a:off x="914400" y="1981200"/>
            <a:ext cx="7010400" cy="4714695"/>
          </a:xfrm>
          <a:prstGeom prst="rect">
            <a:avLst/>
          </a:prstGeom>
        </p:spPr>
      </p:pic>
    </p:spTree>
    <p:extLst>
      <p:ext uri="{BB962C8B-B14F-4D97-AF65-F5344CB8AC3E}">
        <p14:creationId xmlns:p14="http://schemas.microsoft.com/office/powerpoint/2010/main" val="766127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3 An example</a:t>
            </a:r>
            <a:endParaRPr lang="zh-CN" altLang="zh-CN" b="1" dirty="0">
              <a:latin typeface="Times New Roman" panose="02020603050405020304" pitchFamily="18" charset="0"/>
              <a:cs typeface="Times New Roman" panose="02020603050405020304" pitchFamily="18" charset="0"/>
            </a:endParaRPr>
          </a:p>
        </p:txBody>
      </p:sp>
      <p:graphicFrame>
        <p:nvGraphicFramePr>
          <p:cNvPr id="4" name="图示 3">
            <a:extLst>
              <a:ext uri="{FF2B5EF4-FFF2-40B4-BE49-F238E27FC236}">
                <a16:creationId xmlns:a16="http://schemas.microsoft.com/office/drawing/2014/main" id="{3D0EFF54-CD53-400D-A8FF-3E5144655A66}"/>
              </a:ext>
            </a:extLst>
          </p:cNvPr>
          <p:cNvGraphicFramePr/>
          <p:nvPr>
            <p:extLst>
              <p:ext uri="{D42A27DB-BD31-4B8C-83A1-F6EECF244321}">
                <p14:modId xmlns:p14="http://schemas.microsoft.com/office/powerpoint/2010/main" val="370580443"/>
              </p:ext>
            </p:extLst>
          </p:nvPr>
        </p:nvGraphicFramePr>
        <p:xfrm>
          <a:off x="381000" y="2514600"/>
          <a:ext cx="8497887" cy="289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0516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3.1  Merge data</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0BC1493-6F07-4E66-AF94-559C303F70C5}"/>
              </a:ext>
            </a:extLst>
          </p:cNvPr>
          <p:cNvPicPr>
            <a:picLocks noChangeAspect="1"/>
          </p:cNvPicPr>
          <p:nvPr/>
        </p:nvPicPr>
        <p:blipFill>
          <a:blip r:embed="rId2"/>
          <a:stretch>
            <a:fillRect/>
          </a:stretch>
        </p:blipFill>
        <p:spPr>
          <a:xfrm>
            <a:off x="3810000" y="2209800"/>
            <a:ext cx="4880613" cy="4063412"/>
          </a:xfrm>
          <a:prstGeom prst="rect">
            <a:avLst/>
          </a:prstGeom>
        </p:spPr>
      </p:pic>
      <p:pic>
        <p:nvPicPr>
          <p:cNvPr id="6" name="图片 5">
            <a:extLst>
              <a:ext uri="{FF2B5EF4-FFF2-40B4-BE49-F238E27FC236}">
                <a16:creationId xmlns:a16="http://schemas.microsoft.com/office/drawing/2014/main" id="{07B8E302-9684-4CF4-A999-0B968C31BFF4}"/>
              </a:ext>
            </a:extLst>
          </p:cNvPr>
          <p:cNvPicPr>
            <a:picLocks noChangeAspect="1"/>
          </p:cNvPicPr>
          <p:nvPr/>
        </p:nvPicPr>
        <p:blipFill>
          <a:blip r:embed="rId3"/>
          <a:stretch>
            <a:fillRect/>
          </a:stretch>
        </p:blipFill>
        <p:spPr>
          <a:xfrm>
            <a:off x="304800" y="2710982"/>
            <a:ext cx="3404631" cy="2743200"/>
          </a:xfrm>
          <a:prstGeom prst="rect">
            <a:avLst/>
          </a:prstGeom>
        </p:spPr>
      </p:pic>
      <p:sp>
        <p:nvSpPr>
          <p:cNvPr id="9" name="文本框 8">
            <a:extLst>
              <a:ext uri="{FF2B5EF4-FFF2-40B4-BE49-F238E27FC236}">
                <a16:creationId xmlns:a16="http://schemas.microsoft.com/office/drawing/2014/main" id="{598E8BE3-9BED-4072-B884-5CD1B6124919}"/>
              </a:ext>
            </a:extLst>
          </p:cNvPr>
          <p:cNvSpPr txBox="1"/>
          <p:nvPr/>
        </p:nvSpPr>
        <p:spPr>
          <a:xfrm>
            <a:off x="457200" y="6400800"/>
            <a:ext cx="7543800" cy="276999"/>
          </a:xfrm>
          <a:prstGeom prst="rect">
            <a:avLst/>
          </a:prstGeom>
          <a:noFill/>
        </p:spPr>
        <p:txBody>
          <a:bodyPr wrap="square">
            <a:spAutoFit/>
          </a:bodyPr>
          <a:lstStyle/>
          <a:p>
            <a:r>
              <a:rPr lang="en-US" altLang="zh-CN" sz="1200" b="0" i="0" dirty="0">
                <a:solidFill>
                  <a:srgbClr val="666666"/>
                </a:solidFill>
                <a:effectLst/>
                <a:latin typeface="宋体" panose="02010600030101010101" pitchFamily="2" charset="-122"/>
                <a:ea typeface="宋体" panose="02010600030101010101" pitchFamily="2" charset="-122"/>
              </a:rPr>
              <a:t>[1]</a:t>
            </a:r>
            <a:r>
              <a:rPr lang="zh-CN" altLang="en-US" sz="1200" b="0" i="0" dirty="0">
                <a:solidFill>
                  <a:srgbClr val="666666"/>
                </a:solidFill>
                <a:effectLst/>
                <a:latin typeface="宋体" panose="02010600030101010101" pitchFamily="2" charset="-122"/>
                <a:ea typeface="宋体" panose="02010600030101010101" pitchFamily="2" charset="-122"/>
              </a:rPr>
              <a:t>柳光强</a:t>
            </a:r>
            <a:r>
              <a:rPr lang="en-US" altLang="zh-CN" sz="1200" b="0" i="0" dirty="0">
                <a:solidFill>
                  <a:srgbClr val="666666"/>
                </a:solidFill>
                <a:effectLst/>
                <a:latin typeface="宋体" panose="02010600030101010101" pitchFamily="2" charset="-122"/>
                <a:ea typeface="宋体" panose="02010600030101010101" pitchFamily="2" charset="-122"/>
              </a:rPr>
              <a:t>,</a:t>
            </a:r>
            <a:r>
              <a:rPr lang="zh-CN" altLang="en-US" sz="1200" b="0" i="0" dirty="0">
                <a:solidFill>
                  <a:srgbClr val="666666"/>
                </a:solidFill>
                <a:effectLst/>
                <a:latin typeface="宋体" panose="02010600030101010101" pitchFamily="2" charset="-122"/>
                <a:ea typeface="宋体" panose="02010600030101010101" pitchFamily="2" charset="-122"/>
              </a:rPr>
              <a:t>孔高文</a:t>
            </a:r>
            <a:r>
              <a:rPr lang="en-US" altLang="zh-CN" sz="1200" b="0" i="0" dirty="0">
                <a:solidFill>
                  <a:srgbClr val="666666"/>
                </a:solidFill>
                <a:effectLst/>
                <a:latin typeface="宋体" panose="02010600030101010101" pitchFamily="2" charset="-122"/>
                <a:ea typeface="宋体" panose="02010600030101010101" pitchFamily="2" charset="-122"/>
              </a:rPr>
              <a:t>.</a:t>
            </a:r>
            <a:r>
              <a:rPr lang="zh-CN" altLang="en-US" sz="1200" b="0" i="0" dirty="0">
                <a:solidFill>
                  <a:srgbClr val="666666"/>
                </a:solidFill>
                <a:effectLst/>
                <a:latin typeface="宋体" panose="02010600030101010101" pitchFamily="2" charset="-122"/>
                <a:ea typeface="宋体" panose="02010600030101010101" pitchFamily="2" charset="-122"/>
              </a:rPr>
              <a:t>高管海外经历是否提升了薪酬差距</a:t>
            </a:r>
            <a:r>
              <a:rPr lang="en-US" altLang="zh-CN" sz="1200" b="0" i="0" dirty="0">
                <a:solidFill>
                  <a:srgbClr val="666666"/>
                </a:solidFill>
                <a:effectLst/>
                <a:latin typeface="宋体" panose="02010600030101010101" pitchFamily="2" charset="-122"/>
                <a:ea typeface="宋体" panose="02010600030101010101" pitchFamily="2" charset="-122"/>
              </a:rPr>
              <a:t>[J].</a:t>
            </a:r>
            <a:r>
              <a:rPr lang="zh-CN" altLang="en-US" sz="1200" b="0" i="0" dirty="0">
                <a:solidFill>
                  <a:srgbClr val="666666"/>
                </a:solidFill>
                <a:effectLst/>
                <a:latin typeface="宋体" panose="02010600030101010101" pitchFamily="2" charset="-122"/>
                <a:ea typeface="宋体" panose="02010600030101010101" pitchFamily="2" charset="-122"/>
              </a:rPr>
              <a:t>管理世界</a:t>
            </a:r>
            <a:r>
              <a:rPr lang="en-US" altLang="zh-CN" sz="1200" b="0" i="0" dirty="0">
                <a:solidFill>
                  <a:srgbClr val="666666"/>
                </a:solidFill>
                <a:effectLst/>
                <a:latin typeface="宋体" panose="02010600030101010101" pitchFamily="2" charset="-122"/>
                <a:ea typeface="宋体" panose="02010600030101010101" pitchFamily="2" charset="-122"/>
              </a:rPr>
              <a:t>,2018,34(08):130-142.</a:t>
            </a:r>
            <a:endParaRPr lang="zh-CN" altLang="en-US" sz="1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77478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3.1  Merge data</a:t>
            </a:r>
            <a:endParaRPr lang="zh-CN" altLang="zh-CN" b="1" dirty="0">
              <a:latin typeface="Times New Roman" panose="02020603050405020304" pitchFamily="18" charset="0"/>
              <a:cs typeface="Times New Roman" panose="02020603050405020304" pitchFamily="18" charset="0"/>
            </a:endParaRPr>
          </a:p>
        </p:txBody>
      </p:sp>
      <p:graphicFrame>
        <p:nvGraphicFramePr>
          <p:cNvPr id="2" name="图示 1">
            <a:extLst>
              <a:ext uri="{FF2B5EF4-FFF2-40B4-BE49-F238E27FC236}">
                <a16:creationId xmlns:a16="http://schemas.microsoft.com/office/drawing/2014/main" id="{37F426D3-F3C3-4D2F-8E88-B018E731B26C}"/>
              </a:ext>
            </a:extLst>
          </p:cNvPr>
          <p:cNvGraphicFramePr/>
          <p:nvPr>
            <p:extLst>
              <p:ext uri="{D42A27DB-BD31-4B8C-83A1-F6EECF244321}">
                <p14:modId xmlns:p14="http://schemas.microsoft.com/office/powerpoint/2010/main" val="612391775"/>
              </p:ext>
            </p:extLst>
          </p:nvPr>
        </p:nvGraphicFramePr>
        <p:xfrm>
          <a:off x="685799" y="2209800"/>
          <a:ext cx="7989888"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6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endParaRPr lang="en-US" altLang="zh-CN" sz="2800" spc="-6" dirty="0">
              <a:latin typeface="Times New Roman"/>
              <a:cs typeface="Times New Roman"/>
            </a:endParaRPr>
          </a:p>
        </p:txBody>
      </p:sp>
      <p:sp>
        <p:nvSpPr>
          <p:cNvPr id="5" name="Rectangle 3">
            <a:extLst>
              <a:ext uri="{FF2B5EF4-FFF2-40B4-BE49-F238E27FC236}">
                <a16:creationId xmlns:a16="http://schemas.microsoft.com/office/drawing/2014/main" id="{50F04908-147F-4C0F-ABEF-6A49AD1A6677}"/>
              </a:ext>
            </a:extLst>
          </p:cNvPr>
          <p:cNvSpPr txBox="1">
            <a:spLocks noChangeArrowheads="1"/>
          </p:cNvSpPr>
          <p:nvPr/>
        </p:nvSpPr>
        <p:spPr bwMode="auto">
          <a:xfrm>
            <a:off x="573087" y="1423193"/>
            <a:ext cx="8147050" cy="5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eaLnBrk="1" hangingPunct="1"/>
            <a:r>
              <a:rPr lang="en-US" altLang="zh-CN" sz="1600" dirty="0">
                <a:latin typeface="Times New Roman" panose="02020603050405020304" pitchFamily="18" charset="0"/>
                <a:cs typeface="Times New Roman" panose="02020603050405020304" pitchFamily="18" charset="0"/>
              </a:rPr>
              <a:t>Three problems with the simple task</a:t>
            </a:r>
          </a:p>
          <a:p>
            <a:pPr marL="914400" lvl="1" indent="-457200" eaLnBrk="1" hangingPunct="1">
              <a:buFont typeface="+mj-lt"/>
              <a:buAutoNum type="arabicPeriod"/>
            </a:pPr>
            <a:r>
              <a:rPr lang="en-US" altLang="zh-CN" dirty="0">
                <a:latin typeface="Times New Roman" panose="02020603050405020304" pitchFamily="18" charset="0"/>
                <a:cs typeface="Times New Roman" panose="02020603050405020304" pitchFamily="18" charset="0"/>
              </a:rPr>
              <a:t>since there is never an exact relationship between two variables, how do we allow for other factors to affect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a:t>
            </a:r>
          </a:p>
          <a:p>
            <a:pPr lvl="2" eaLnBrk="1" hangingPunct="1"/>
            <a:r>
              <a:rPr lang="en-US" altLang="zh-CN" sz="1600" dirty="0">
                <a:latin typeface="Times New Roman" panose="02020603050405020304" pitchFamily="18" charset="0"/>
                <a:cs typeface="Times New Roman" panose="02020603050405020304" pitchFamily="18" charset="0"/>
              </a:rPr>
              <a:t>	Wage depends on many factors, including education</a:t>
            </a:r>
          </a:p>
          <a:p>
            <a:pPr marL="914400" lvl="1" indent="-457200" eaLnBrk="1" hangingPunct="1">
              <a:buFont typeface="+mj-lt"/>
              <a:buAutoNum type="arabicPeriod"/>
            </a:pPr>
            <a:r>
              <a:rPr lang="en-US" altLang="zh-CN" dirty="0">
                <a:latin typeface="Times New Roman" panose="02020603050405020304" pitchFamily="18" charset="0"/>
                <a:cs typeface="Times New Roman" panose="02020603050405020304" pitchFamily="18" charset="0"/>
              </a:rPr>
              <a:t>what is the functional relationship between </a:t>
            </a:r>
            <a:r>
              <a:rPr lang="en-US" altLang="zh-CN" i="1" dirty="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and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p>
          <a:p>
            <a:pPr lvl="2" eaLnBrk="1" hangingPunct="1"/>
            <a:r>
              <a:rPr lang="en-US" altLang="zh-CN" sz="1600" dirty="0">
                <a:latin typeface="Times New Roman" panose="02020603050405020304" pitchFamily="18" charset="0"/>
                <a:cs typeface="Times New Roman" panose="02020603050405020304" pitchFamily="18" charset="0"/>
              </a:rPr>
              <a:t>	Positive correlated, but linear or nonlinear?</a:t>
            </a:r>
          </a:p>
          <a:p>
            <a:pPr marL="914400" lvl="1" indent="-457200" eaLnBrk="1" hangingPunct="1">
              <a:buFont typeface="+mj-lt"/>
              <a:buAutoNum type="arabicPeriod"/>
            </a:pPr>
            <a:r>
              <a:rPr lang="en-US" altLang="zh-CN" dirty="0">
                <a:latin typeface="Times New Roman" panose="02020603050405020304" pitchFamily="18" charset="0"/>
                <a:cs typeface="Times New Roman" panose="02020603050405020304" pitchFamily="18" charset="0"/>
              </a:rPr>
              <a:t>how can we be sure we are capturing a ceteris paribus relationship between </a:t>
            </a:r>
            <a:r>
              <a:rPr lang="en-US" altLang="zh-CN" i="1" dirty="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and </a:t>
            </a:r>
            <a:r>
              <a:rPr lang="en-US" altLang="zh-CN" i="1" dirty="0">
                <a:latin typeface="Times New Roman" panose="02020603050405020304" pitchFamily="18" charset="0"/>
                <a:cs typeface="Times New Roman" panose="02020603050405020304" pitchFamily="18" charset="0"/>
              </a:rPr>
              <a:t>x </a:t>
            </a:r>
            <a:r>
              <a:rPr lang="en-US" altLang="zh-CN" dirty="0">
                <a:latin typeface="Times New Roman" panose="02020603050405020304" pitchFamily="18" charset="0"/>
                <a:cs typeface="Times New Roman" panose="02020603050405020304" pitchFamily="18" charset="0"/>
              </a:rPr>
              <a:t>(if that is a desired goal)?</a:t>
            </a:r>
          </a:p>
          <a:p>
            <a:pPr marL="742950" lvl="1" indent="-285750" eaLnBrk="1" hangingPunct="1"/>
            <a:r>
              <a:rPr lang="en-US" altLang="zh-CN" sz="1600" dirty="0">
                <a:latin typeface="Times New Roman" panose="02020603050405020304" pitchFamily="18" charset="0"/>
                <a:cs typeface="Times New Roman" panose="02020603050405020304" pitchFamily="18" charset="0"/>
              </a:rPr>
              <a:t> 	All else equal</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what is the relation between x and y?</a:t>
            </a:r>
          </a:p>
          <a:p>
            <a:pPr eaLnBrk="1" hangingPunct="1"/>
            <a:r>
              <a:rPr lang="en-US" altLang="zh-CN" sz="1600" dirty="0">
                <a:latin typeface="Times New Roman" panose="02020603050405020304" pitchFamily="18" charset="0"/>
                <a:cs typeface="Times New Roman" panose="02020603050405020304" pitchFamily="18" charset="0"/>
              </a:rPr>
              <a:t>A simple equation to explain y in terms of x is </a:t>
            </a:r>
          </a:p>
          <a:p>
            <a:pPr eaLnBrk="1" hangingPunct="1"/>
            <a:endParaRPr lang="en-US" altLang="zh-CN" sz="1600" dirty="0">
              <a:latin typeface="Times New Roman" panose="02020603050405020304" pitchFamily="18" charset="0"/>
              <a:cs typeface="Times New Roman" panose="02020603050405020304" pitchFamily="18" charset="0"/>
            </a:endParaRPr>
          </a:p>
          <a:p>
            <a:pPr eaLnBrk="1" hangingPunct="1">
              <a:buFontTx/>
              <a:buNone/>
            </a:pPr>
            <a:r>
              <a:rPr lang="en-US" altLang="zh-CN" sz="1600" dirty="0">
                <a:latin typeface="Times New Roman" panose="02020603050405020304" pitchFamily="18" charset="0"/>
                <a:cs typeface="Times New Roman" panose="02020603050405020304" pitchFamily="18" charset="0"/>
              </a:rPr>
              <a:t>         where u is a random variable uncorrelated with x</a:t>
            </a:r>
          </a:p>
          <a:p>
            <a:pPr eaLnBrk="1" hangingPunct="1"/>
            <a:endParaRPr lang="zh-CN" altLang="en-US" sz="2000" dirty="0">
              <a:latin typeface="Times New Roman" panose="02020603050405020304" pitchFamily="18" charset="0"/>
              <a:cs typeface="Times New Roman" panose="02020603050405020304" pitchFamily="18" charset="0"/>
            </a:endParaRPr>
          </a:p>
        </p:txBody>
      </p:sp>
      <p:pic>
        <p:nvPicPr>
          <p:cNvPr id="8" name="Picture 4">
            <a:extLst>
              <a:ext uri="{FF2B5EF4-FFF2-40B4-BE49-F238E27FC236}">
                <a16:creationId xmlns:a16="http://schemas.microsoft.com/office/drawing/2014/main" id="{5C158586-0619-4AD6-A32A-60A9865B641D}"/>
              </a:ext>
            </a:extLst>
          </p:cNvPr>
          <p:cNvPicPr>
            <a:picLocks noChangeAspect="1" noChangeArrowheads="1"/>
          </p:cNvPicPr>
          <p:nvPr/>
        </p:nvPicPr>
        <p:blipFill>
          <a:blip r:embed="rId3" cstate="print"/>
          <a:srcRect/>
          <a:stretch>
            <a:fillRect/>
          </a:stretch>
        </p:blipFill>
        <p:spPr bwMode="auto">
          <a:xfrm>
            <a:off x="1116012" y="5334000"/>
            <a:ext cx="6911975" cy="500062"/>
          </a:xfrm>
          <a:prstGeom prst="rect">
            <a:avLst/>
          </a:prstGeom>
          <a:noFill/>
          <a:ln w="9525">
            <a:noFill/>
            <a:miter lim="800000"/>
            <a:headEnd/>
            <a:tailEnd/>
          </a:ln>
        </p:spPr>
      </p:pic>
    </p:spTree>
    <p:extLst>
      <p:ext uri="{BB962C8B-B14F-4D97-AF65-F5344CB8AC3E}">
        <p14:creationId xmlns:p14="http://schemas.microsoft.com/office/powerpoint/2010/main" val="390201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linds(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blinds(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blinds(horizontal)">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blinds(horizontal)">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3.2  Standardize</a:t>
            </a:r>
          </a:p>
        </p:txBody>
      </p:sp>
      <p:graphicFrame>
        <p:nvGraphicFramePr>
          <p:cNvPr id="2" name="图示 1">
            <a:extLst>
              <a:ext uri="{FF2B5EF4-FFF2-40B4-BE49-F238E27FC236}">
                <a16:creationId xmlns:a16="http://schemas.microsoft.com/office/drawing/2014/main" id="{37F426D3-F3C3-4D2F-8E88-B018E731B26C}"/>
              </a:ext>
            </a:extLst>
          </p:cNvPr>
          <p:cNvGraphicFramePr/>
          <p:nvPr>
            <p:extLst>
              <p:ext uri="{D42A27DB-BD31-4B8C-83A1-F6EECF244321}">
                <p14:modId xmlns:p14="http://schemas.microsoft.com/office/powerpoint/2010/main" val="2051735813"/>
              </p:ext>
            </p:extLst>
          </p:nvPr>
        </p:nvGraphicFramePr>
        <p:xfrm>
          <a:off x="685799" y="2286000"/>
          <a:ext cx="7885113" cy="220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481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3.3 summary</a:t>
            </a:r>
          </a:p>
        </p:txBody>
      </p:sp>
      <p:pic>
        <p:nvPicPr>
          <p:cNvPr id="9" name="图片 8">
            <a:extLst>
              <a:ext uri="{FF2B5EF4-FFF2-40B4-BE49-F238E27FC236}">
                <a16:creationId xmlns:a16="http://schemas.microsoft.com/office/drawing/2014/main" id="{C5632260-0950-419D-89FF-F7DDB4C35C86}"/>
              </a:ext>
            </a:extLst>
          </p:cNvPr>
          <p:cNvPicPr>
            <a:picLocks noChangeAspect="1"/>
          </p:cNvPicPr>
          <p:nvPr/>
        </p:nvPicPr>
        <p:blipFill>
          <a:blip r:embed="rId2"/>
          <a:stretch>
            <a:fillRect/>
          </a:stretch>
        </p:blipFill>
        <p:spPr>
          <a:xfrm>
            <a:off x="1447800" y="1971481"/>
            <a:ext cx="6738937" cy="3116457"/>
          </a:xfrm>
          <a:prstGeom prst="rect">
            <a:avLst/>
          </a:prstGeom>
        </p:spPr>
      </p:pic>
      <p:sp>
        <p:nvSpPr>
          <p:cNvPr id="10" name="文本框 9">
            <a:extLst>
              <a:ext uri="{FF2B5EF4-FFF2-40B4-BE49-F238E27FC236}">
                <a16:creationId xmlns:a16="http://schemas.microsoft.com/office/drawing/2014/main" id="{3BF23A20-ACC8-496C-8307-8ED53F3E87B4}"/>
              </a:ext>
            </a:extLst>
          </p:cNvPr>
          <p:cNvSpPr txBox="1"/>
          <p:nvPr/>
        </p:nvSpPr>
        <p:spPr>
          <a:xfrm>
            <a:off x="800100" y="5715000"/>
            <a:ext cx="7543800" cy="276999"/>
          </a:xfrm>
          <a:prstGeom prst="rect">
            <a:avLst/>
          </a:prstGeom>
          <a:noFill/>
        </p:spPr>
        <p:txBody>
          <a:bodyPr wrap="square">
            <a:spAutoFit/>
          </a:bodyPr>
          <a:lstStyle/>
          <a:p>
            <a:r>
              <a:rPr lang="en-US" altLang="zh-CN" sz="1200" b="0" i="0" dirty="0">
                <a:solidFill>
                  <a:srgbClr val="666666"/>
                </a:solidFill>
                <a:effectLst/>
                <a:latin typeface="宋体" panose="02010600030101010101" pitchFamily="2" charset="-122"/>
                <a:ea typeface="宋体" panose="02010600030101010101" pitchFamily="2" charset="-122"/>
              </a:rPr>
              <a:t>[1]</a:t>
            </a:r>
            <a:r>
              <a:rPr lang="zh-CN" altLang="en-US" sz="1200" b="0" i="0" dirty="0">
                <a:solidFill>
                  <a:srgbClr val="666666"/>
                </a:solidFill>
                <a:effectLst/>
                <a:latin typeface="宋体" panose="02010600030101010101" pitchFamily="2" charset="-122"/>
                <a:ea typeface="宋体" panose="02010600030101010101" pitchFamily="2" charset="-122"/>
              </a:rPr>
              <a:t>柳光强</a:t>
            </a:r>
            <a:r>
              <a:rPr lang="en-US" altLang="zh-CN" sz="1200" b="0" i="0" dirty="0">
                <a:solidFill>
                  <a:srgbClr val="666666"/>
                </a:solidFill>
                <a:effectLst/>
                <a:latin typeface="宋体" panose="02010600030101010101" pitchFamily="2" charset="-122"/>
                <a:ea typeface="宋体" panose="02010600030101010101" pitchFamily="2" charset="-122"/>
              </a:rPr>
              <a:t>,</a:t>
            </a:r>
            <a:r>
              <a:rPr lang="zh-CN" altLang="en-US" sz="1200" b="0" i="0" dirty="0">
                <a:solidFill>
                  <a:srgbClr val="666666"/>
                </a:solidFill>
                <a:effectLst/>
                <a:latin typeface="宋体" panose="02010600030101010101" pitchFamily="2" charset="-122"/>
                <a:ea typeface="宋体" panose="02010600030101010101" pitchFamily="2" charset="-122"/>
              </a:rPr>
              <a:t>孔高文</a:t>
            </a:r>
            <a:r>
              <a:rPr lang="en-US" altLang="zh-CN" sz="1200" b="0" i="0" dirty="0">
                <a:solidFill>
                  <a:srgbClr val="666666"/>
                </a:solidFill>
                <a:effectLst/>
                <a:latin typeface="宋体" panose="02010600030101010101" pitchFamily="2" charset="-122"/>
                <a:ea typeface="宋体" panose="02010600030101010101" pitchFamily="2" charset="-122"/>
              </a:rPr>
              <a:t>.</a:t>
            </a:r>
            <a:r>
              <a:rPr lang="zh-CN" altLang="en-US" sz="1200" b="0" i="0" dirty="0">
                <a:solidFill>
                  <a:srgbClr val="666666"/>
                </a:solidFill>
                <a:effectLst/>
                <a:latin typeface="宋体" panose="02010600030101010101" pitchFamily="2" charset="-122"/>
                <a:ea typeface="宋体" panose="02010600030101010101" pitchFamily="2" charset="-122"/>
              </a:rPr>
              <a:t>高管海外经历是否提升了薪酬差距</a:t>
            </a:r>
            <a:r>
              <a:rPr lang="en-US" altLang="zh-CN" sz="1200" b="0" i="0" dirty="0">
                <a:solidFill>
                  <a:srgbClr val="666666"/>
                </a:solidFill>
                <a:effectLst/>
                <a:latin typeface="宋体" panose="02010600030101010101" pitchFamily="2" charset="-122"/>
                <a:ea typeface="宋体" panose="02010600030101010101" pitchFamily="2" charset="-122"/>
              </a:rPr>
              <a:t>[J].</a:t>
            </a:r>
            <a:r>
              <a:rPr lang="zh-CN" altLang="en-US" sz="1200" b="0" i="0" dirty="0">
                <a:solidFill>
                  <a:srgbClr val="666666"/>
                </a:solidFill>
                <a:effectLst/>
                <a:latin typeface="宋体" panose="02010600030101010101" pitchFamily="2" charset="-122"/>
                <a:ea typeface="宋体" panose="02010600030101010101" pitchFamily="2" charset="-122"/>
              </a:rPr>
              <a:t>管理世界</a:t>
            </a:r>
            <a:r>
              <a:rPr lang="en-US" altLang="zh-CN" sz="1200" b="0" i="0" dirty="0">
                <a:solidFill>
                  <a:srgbClr val="666666"/>
                </a:solidFill>
                <a:effectLst/>
                <a:latin typeface="宋体" panose="02010600030101010101" pitchFamily="2" charset="-122"/>
                <a:ea typeface="宋体" panose="02010600030101010101" pitchFamily="2" charset="-122"/>
              </a:rPr>
              <a:t>,2018,34(08):130-142.</a:t>
            </a:r>
            <a:endParaRPr lang="zh-CN" altLang="en-US" sz="1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38073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3.4 </a:t>
            </a:r>
            <a:r>
              <a:rPr lang="en-US" altLang="zh-CN" b="1" dirty="0" err="1">
                <a:latin typeface="Times New Roman" panose="02020603050405020304" pitchFamily="18" charset="0"/>
                <a:cs typeface="Times New Roman" panose="02020603050405020304" pitchFamily="18" charset="0"/>
              </a:rPr>
              <a:t>vif</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DDF3AA4-ADDE-4A1D-8343-88DD31E693DB}"/>
              </a:ext>
            </a:extLst>
          </p:cNvPr>
          <p:cNvPicPr>
            <a:picLocks noChangeAspect="1"/>
          </p:cNvPicPr>
          <p:nvPr/>
        </p:nvPicPr>
        <p:blipFill>
          <a:blip r:embed="rId2"/>
          <a:stretch>
            <a:fillRect/>
          </a:stretch>
        </p:blipFill>
        <p:spPr>
          <a:xfrm>
            <a:off x="581025" y="2819400"/>
            <a:ext cx="7848600" cy="1888173"/>
          </a:xfrm>
          <a:prstGeom prst="rect">
            <a:avLst/>
          </a:prstGeom>
        </p:spPr>
      </p:pic>
    </p:spTree>
    <p:extLst>
      <p:ext uri="{BB962C8B-B14F-4D97-AF65-F5344CB8AC3E}">
        <p14:creationId xmlns:p14="http://schemas.microsoft.com/office/powerpoint/2010/main" val="2235103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D1C2B33-16F0-4FC5-AFC1-1E37EC070F26}"/>
              </a:ext>
            </a:extLst>
          </p:cNvPr>
          <p:cNvSpPr txBox="1">
            <a:spLocks noChangeArrowheads="1"/>
          </p:cNvSpPr>
          <p:nvPr/>
        </p:nvSpPr>
        <p:spPr>
          <a:xfrm>
            <a:off x="581025" y="687388"/>
            <a:ext cx="7989888" cy="1082675"/>
          </a:xfrm>
          <a:prstGeom prst="rect">
            <a:avLst/>
          </a:prstGeom>
        </p:spPr>
        <p:txBody>
          <a:bodyPr vert="horz" lIns="91440" tIns="45720" rIns="91440" bIns="45720" rtlCol="0" anchor="b">
            <a:normAutofit/>
          </a:bodyPr>
          <a:lst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zh-CN" b="1" dirty="0">
                <a:latin typeface="Times New Roman" panose="02020603050405020304" pitchFamily="18" charset="0"/>
                <a:cs typeface="Times New Roman" panose="02020603050405020304" pitchFamily="18" charset="0"/>
              </a:rPr>
              <a:t>3.5 </a:t>
            </a:r>
            <a:r>
              <a:rPr lang="en-US" altLang="zh-CN" b="1" dirty="0" err="1">
                <a:latin typeface="Times New Roman" panose="02020603050405020304" pitchFamily="18" charset="0"/>
                <a:cs typeface="Times New Roman" panose="02020603050405020304" pitchFamily="18" charset="0"/>
              </a:rPr>
              <a:t>ols</a:t>
            </a:r>
            <a:endParaRPr lang="en-US"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664714D-3855-4213-889F-7BFB89CA1219}"/>
              </a:ext>
            </a:extLst>
          </p:cNvPr>
          <p:cNvPicPr>
            <a:picLocks noChangeAspect="1"/>
          </p:cNvPicPr>
          <p:nvPr/>
        </p:nvPicPr>
        <p:blipFill>
          <a:blip r:embed="rId2"/>
          <a:stretch>
            <a:fillRect/>
          </a:stretch>
        </p:blipFill>
        <p:spPr>
          <a:xfrm>
            <a:off x="1066800" y="1981200"/>
            <a:ext cx="6667500" cy="4512993"/>
          </a:xfrm>
          <a:prstGeom prst="rect">
            <a:avLst/>
          </a:prstGeom>
        </p:spPr>
      </p:pic>
    </p:spTree>
    <p:extLst>
      <p:ext uri="{BB962C8B-B14F-4D97-AF65-F5344CB8AC3E}">
        <p14:creationId xmlns:p14="http://schemas.microsoft.com/office/powerpoint/2010/main" val="2253012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 event study intro</a:t>
            </a:r>
            <a:endParaRPr lang="zh-CN" altLang="zh-CN" b="1" dirty="0">
              <a:latin typeface="Times New Roman" panose="02020603050405020304" pitchFamily="18" charset="0"/>
              <a:cs typeface="Times New Roman" panose="02020603050405020304" pitchFamily="18" charset="0"/>
            </a:endParaRPr>
          </a:p>
        </p:txBody>
      </p:sp>
      <p:sp>
        <p:nvSpPr>
          <p:cNvPr id="4099" name="Rectangle 3"/>
          <p:cNvSpPr>
            <a:spLocks noGrp="1" noChangeArrowheads="1"/>
          </p:cNvSpPr>
          <p:nvPr>
            <p:ph type="body" idx="1"/>
          </p:nvPr>
        </p:nvSpPr>
        <p:spPr>
          <a:xfrm>
            <a:off x="533400" y="2514600"/>
            <a:ext cx="8037513" cy="3505200"/>
          </a:xfrm>
        </p:spPr>
        <p:txBody>
          <a:bodyPr/>
          <a:lstStyle/>
          <a:p>
            <a:pPr marL="0" lvl="0" indent="0">
              <a:buNone/>
            </a:pPr>
            <a:r>
              <a:rPr lang="en-US" altLang="zh-CN" dirty="0">
                <a:latin typeface="Times New Roman" panose="02020603050405020304" pitchFamily="18" charset="0"/>
                <a:cs typeface="Times New Roman" panose="02020603050405020304" pitchFamily="18" charset="0"/>
              </a:rPr>
              <a:t>An event study is a statistical method to assess the impact of an event on the value of a firm. For example, the announcement of a merger between two business entities can be analyzed to see whether investors believe the merger will create or destroy value. The basic idea is to </a:t>
            </a:r>
            <a:r>
              <a:rPr lang="en-US" altLang="zh-CN" dirty="0">
                <a:solidFill>
                  <a:srgbClr val="FF0000"/>
                </a:solidFill>
                <a:latin typeface="Times New Roman" panose="02020603050405020304" pitchFamily="18" charset="0"/>
                <a:cs typeface="Times New Roman" panose="02020603050405020304" pitchFamily="18" charset="0"/>
              </a:rPr>
              <a:t>find the abnormal return attributable to the event being studied by adjusting for the return that stems from the price fluctuation of the market as a whole. The event study was invented by Ball and Brown (1968).</a:t>
            </a:r>
          </a:p>
          <a:p>
            <a:pPr marL="0" lvl="0" indent="0">
              <a:buNone/>
            </a:pPr>
            <a:r>
              <a:rPr lang="en-US" altLang="zh-CN" dirty="0">
                <a:latin typeface="Times New Roman" panose="02020603050405020304" pitchFamily="18" charset="0"/>
                <a:cs typeface="Times New Roman" panose="02020603050405020304" pitchFamily="18" charset="0"/>
              </a:rPr>
              <a:t>As the event methodology can be used to elicit the effects of any type of event on the direction and magnitude of stock price changes, it is very versatile. Event studies are thus common to various research areas, such as accounting and finance, management, economics, marketing, information technology, law, political science, operations and supply chain management.</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484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 event study intro</a:t>
            </a:r>
            <a:endParaRPr lang="zh-CN" altLang="zh-CN" b="1" dirty="0">
              <a:latin typeface="Times New Roman" panose="02020603050405020304" pitchFamily="18" charset="0"/>
              <a:cs typeface="Times New Roman" panose="02020603050405020304" pitchFamily="18" charset="0"/>
            </a:endParaRPr>
          </a:p>
        </p:txBody>
      </p:sp>
      <p:sp>
        <p:nvSpPr>
          <p:cNvPr id="4099" name="Rectangle 3"/>
          <p:cNvSpPr>
            <a:spLocks noGrp="1" noChangeArrowheads="1"/>
          </p:cNvSpPr>
          <p:nvPr>
            <p:ph type="body" idx="1"/>
          </p:nvPr>
        </p:nvSpPr>
        <p:spPr>
          <a:xfrm>
            <a:off x="581025" y="2438400"/>
            <a:ext cx="8037513" cy="3505200"/>
          </a:xfrm>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The procedure of event study</a:t>
            </a:r>
          </a:p>
          <a:p>
            <a:pPr lvl="1">
              <a:lnSpc>
                <a:spcPct val="150000"/>
              </a:lnSpc>
            </a:pPr>
            <a:r>
              <a:rPr lang="en-US" altLang="zh-CN" sz="1800" dirty="0">
                <a:latin typeface="Times New Roman" panose="02020603050405020304" pitchFamily="18" charset="0"/>
                <a:cs typeface="Times New Roman" panose="02020603050405020304" pitchFamily="18" charset="0"/>
              </a:rPr>
              <a:t>Define the event</a:t>
            </a:r>
          </a:p>
          <a:p>
            <a:pPr lvl="1">
              <a:lnSpc>
                <a:spcPct val="150000"/>
              </a:lnSpc>
            </a:pPr>
            <a:r>
              <a:rPr lang="en-US" altLang="zh-CN" sz="1800" dirty="0">
                <a:latin typeface="Times New Roman" panose="02020603050405020304" pitchFamily="18" charset="0"/>
                <a:cs typeface="Times New Roman" panose="02020603050405020304" pitchFamily="18" charset="0"/>
              </a:rPr>
              <a:t>Data collection</a:t>
            </a:r>
          </a:p>
          <a:p>
            <a:pPr lvl="1">
              <a:lnSpc>
                <a:spcPct val="150000"/>
              </a:lnSpc>
            </a:pPr>
            <a:r>
              <a:rPr lang="en-US" altLang="zh-CN" sz="1800" dirty="0">
                <a:latin typeface="Times New Roman" panose="02020603050405020304" pitchFamily="18" charset="0"/>
                <a:cs typeface="Times New Roman" panose="02020603050405020304" pitchFamily="18" charset="0"/>
              </a:rPr>
              <a:t>Estimate raw and abnormal (adjusted) return</a:t>
            </a:r>
          </a:p>
          <a:p>
            <a:pPr lvl="1">
              <a:lnSpc>
                <a:spcPct val="150000"/>
              </a:lnSpc>
            </a:pPr>
            <a:r>
              <a:rPr lang="en-US" altLang="zh-CN" sz="1800" dirty="0">
                <a:latin typeface="Times New Roman" panose="02020603050405020304" pitchFamily="18" charset="0"/>
                <a:cs typeface="Times New Roman" panose="02020603050405020304" pitchFamily="18" charset="0"/>
              </a:rPr>
              <a:t>Statistical test and/or regression analysis</a:t>
            </a: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406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4.1 Define the event</a:t>
            </a:r>
            <a:endParaRPr lang="zh-CN" altLang="zh-CN"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8734721-AE76-4B28-B011-A246CFCAE3EA}"/>
              </a:ext>
            </a:extLst>
          </p:cNvPr>
          <p:cNvSpPr txBox="1"/>
          <p:nvPr/>
        </p:nvSpPr>
        <p:spPr>
          <a:xfrm>
            <a:off x="581025" y="2359461"/>
            <a:ext cx="7431087" cy="4498539"/>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What event and when? Notes when defining events :</a:t>
            </a:r>
          </a:p>
          <a:p>
            <a:pPr marL="742950" lvl="1" indent="-285750">
              <a:lnSpc>
                <a:spcPct val="12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If the events are of the same kind, the direction of market reaction should be considered. </a:t>
            </a:r>
          </a:p>
          <a:p>
            <a:pPr marL="1200150" lvl="2" indent="-285750">
              <a:lnSpc>
                <a:spcPct val="12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For example, in M&amp;A research, the reactions of the acquirer and the acquiree may be different, so we should only look at the acquirer (or the acquiree). </a:t>
            </a:r>
          </a:p>
          <a:p>
            <a:pPr marL="1200150" lvl="2" indent="-285750">
              <a:lnSpc>
                <a:spcPct val="12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Analysts' reports, which have been revised up and down, should be separated.</a:t>
            </a:r>
          </a:p>
          <a:p>
            <a:pPr marL="742950" lvl="1" indent="-285750">
              <a:lnSpc>
                <a:spcPct val="12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change of events relative to the stock market price is exogenous;</a:t>
            </a:r>
          </a:p>
          <a:p>
            <a:pPr marL="1200150" lvl="2" indent="-285750">
              <a:lnSpc>
                <a:spcPct val="12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Whether the event affects the stock price or triggers the event.</a:t>
            </a:r>
          </a:p>
          <a:p>
            <a:pPr marL="742950" lvl="1" indent="-285750">
              <a:lnSpc>
                <a:spcPct val="12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Announcement of abnormal fluctuation of stock price?</a:t>
            </a:r>
          </a:p>
          <a:p>
            <a:pPr marL="1200150" lvl="2" indent="-285750">
              <a:lnSpc>
                <a:spcPct val="12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Stock price trigger event, Or the other way around?</a:t>
            </a:r>
          </a:p>
          <a:p>
            <a:pPr marL="1200150" lvl="2" indent="-285750">
              <a:lnSpc>
                <a:spcPct val="12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CEO turnover?  Either direction is possible</a:t>
            </a:r>
          </a:p>
          <a:p>
            <a:pPr marL="742950" lvl="1" indent="-285750">
              <a:lnSpc>
                <a:spcPct val="12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For endogenous event, can we do event study?</a:t>
            </a:r>
          </a:p>
          <a:p>
            <a:pPr marL="1200150" lvl="2" indent="-285750">
              <a:lnSpc>
                <a:spcPct val="12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Yes and no, because the explanation is different. The result shows correlation, not causality.</a:t>
            </a:r>
          </a:p>
          <a:p>
            <a:pPr marL="1200150" lvl="2" indent="-285750">
              <a:lnSpc>
                <a:spcPct val="120000"/>
              </a:lnSpc>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200150" lvl="2" indent="-285750">
              <a:lnSpc>
                <a:spcPct val="120000"/>
              </a:lnSpc>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200150" lvl="2" indent="-285750">
              <a:lnSpc>
                <a:spcPct val="120000"/>
              </a:lnSpc>
              <a:buFont typeface="Arial" panose="020B0604020202020204" pitchFamily="34" charset="0"/>
              <a:buChar char="•"/>
            </a:pPr>
            <a:endParaRPr lang="zh-CN" altLang="en-US" sz="1400" dirty="0">
              <a:latin typeface="Times New Roman" panose="02020603050405020304" pitchFamily="18" charset="0"/>
              <a:cs typeface="Times New Roman" panose="02020603050405020304" pitchFamily="18" charset="0"/>
            </a:endParaRPr>
          </a:p>
          <a:p>
            <a:pPr>
              <a:lnSpc>
                <a:spcPct val="120000"/>
              </a:lnSpc>
            </a:pPr>
            <a:endParaRPr lang="en-US" altLang="zh-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567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4.1 Define the event</a:t>
            </a:r>
            <a:endParaRPr lang="zh-CN"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E45BE1C-71FE-4CCE-B749-C7B697776F5C}"/>
              </a:ext>
            </a:extLst>
          </p:cNvPr>
          <p:cNvSpPr txBox="1"/>
          <p:nvPr/>
        </p:nvSpPr>
        <p:spPr>
          <a:xfrm>
            <a:off x="417513" y="1828800"/>
            <a:ext cx="8153400" cy="490115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Event Date</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1. The time when the event happens; 2. The event known by the market.</a:t>
            </a:r>
          </a:p>
          <a:p>
            <a:pPr lvl="2">
              <a:lnSpc>
                <a:spcPct val="150000"/>
              </a:lnSpc>
            </a:pPr>
            <a:endParaRPr lang="en-US" altLang="zh-CN" sz="1400" dirty="0">
              <a:latin typeface="Times New Roman" panose="02020603050405020304" pitchFamily="18" charset="0"/>
              <a:cs typeface="Times New Roman" panose="02020603050405020304" pitchFamily="18" charset="0"/>
            </a:endParaRPr>
          </a:p>
          <a:p>
            <a:pPr lvl="2">
              <a:lnSpc>
                <a:spcPct val="150000"/>
              </a:lnSpc>
            </a:pPr>
            <a:endParaRPr lang="en-US" altLang="zh-CN" sz="1400" dirty="0">
              <a:latin typeface="Times New Roman" panose="02020603050405020304" pitchFamily="18" charset="0"/>
              <a:cs typeface="Times New Roman" panose="02020603050405020304" pitchFamily="18" charset="0"/>
            </a:endParaRPr>
          </a:p>
          <a:p>
            <a:pPr lvl="2">
              <a:lnSpc>
                <a:spcPct val="150000"/>
              </a:lnSpc>
            </a:pPr>
            <a:endParaRPr lang="en-US" altLang="zh-CN" sz="1400" dirty="0">
              <a:latin typeface="Times New Roman" panose="02020603050405020304" pitchFamily="18" charset="0"/>
              <a:cs typeface="Times New Roman" panose="02020603050405020304" pitchFamily="18" charset="0"/>
            </a:endParaRPr>
          </a:p>
          <a:p>
            <a:pPr lvl="2">
              <a:lnSpc>
                <a:spcPct val="150000"/>
              </a:lnSpc>
            </a:pPr>
            <a:endParaRPr lang="en-US" altLang="zh-CN" sz="1400" dirty="0">
              <a:latin typeface="Times New Roman" panose="02020603050405020304" pitchFamily="18" charset="0"/>
              <a:cs typeface="Times New Roman" panose="02020603050405020304" pitchFamily="18" charset="0"/>
            </a:endParaRPr>
          </a:p>
          <a:p>
            <a:pPr lvl="2">
              <a:lnSpc>
                <a:spcPct val="150000"/>
              </a:lnSpc>
            </a:pPr>
            <a:endParaRPr lang="en-US" altLang="zh-CN" sz="1400" dirty="0">
              <a:latin typeface="Times New Roman" panose="02020603050405020304" pitchFamily="18" charset="0"/>
              <a:cs typeface="Times New Roman" panose="02020603050405020304" pitchFamily="18" charset="0"/>
            </a:endParaRPr>
          </a:p>
          <a:p>
            <a:pPr lvl="2">
              <a:lnSpc>
                <a:spcPct val="150000"/>
              </a:lnSpc>
            </a:pPr>
            <a:endParaRPr lang="en-US" altLang="zh-CN" sz="1400" dirty="0">
              <a:latin typeface="Times New Roman" panose="02020603050405020304" pitchFamily="18" charset="0"/>
              <a:cs typeface="Times New Roman" panose="02020603050405020304" pitchFamily="18" charset="0"/>
            </a:endParaRPr>
          </a:p>
          <a:p>
            <a:pPr lvl="2">
              <a:lnSpc>
                <a:spcPct val="150000"/>
              </a:lnSpc>
            </a:pPr>
            <a:r>
              <a:rPr lang="zh-CN" altLang="en-US" sz="1400" dirty="0">
                <a:latin typeface="宋体" panose="02010600030101010101" pitchFamily="2" charset="-122"/>
                <a:ea typeface="宋体" panose="02010600030101010101" pitchFamily="2" charset="-122"/>
                <a:cs typeface="Times New Roman" panose="02020603050405020304" pitchFamily="18" charset="0"/>
              </a:rPr>
              <a:t>“预案公布日期”（可能还有董事会会议日期）可以是事件的时间。它们对应的事件主要考察是“市场猜公司为什么增发”</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lvl="2">
              <a:lnSpc>
                <a:spcPct val="150000"/>
              </a:lnSpc>
            </a:pPr>
            <a:r>
              <a:rPr lang="zh-CN" altLang="en-US" sz="1400" dirty="0">
                <a:latin typeface="宋体" panose="02010600030101010101" pitchFamily="2" charset="-122"/>
                <a:ea typeface="宋体" panose="02010600030101010101" pitchFamily="2" charset="-122"/>
                <a:cs typeface="Times New Roman" panose="02020603050405020304" pitchFamily="18" charset="0"/>
              </a:rPr>
              <a:t>“决议公告日期”也可以是事件的时间。它们对应的事件主要“预案公告是有部分人没注意到，从而还有信息含量”</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lvl="2">
              <a:lnSpc>
                <a:spcPct val="150000"/>
              </a:lnSpc>
            </a:pPr>
            <a:r>
              <a:rPr lang="zh-CN" altLang="en-US" sz="1400" dirty="0">
                <a:latin typeface="宋体" panose="02010600030101010101" pitchFamily="2" charset="-122"/>
                <a:ea typeface="宋体" panose="02010600030101010101" pitchFamily="2" charset="-122"/>
                <a:cs typeface="Times New Roman" panose="02020603050405020304" pitchFamily="18" charset="0"/>
              </a:rPr>
              <a:t>“预案有效截止日”对应的事件是“增发导致市场的流动性变化”</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lvl="2">
              <a:lnSpc>
                <a:spcPct val="150000"/>
              </a:lnSpc>
            </a:pPr>
            <a:r>
              <a:rPr lang="zh-CN" altLang="en-US" sz="1400" dirty="0">
                <a:latin typeface="宋体" panose="02010600030101010101" pitchFamily="2" charset="-122"/>
                <a:ea typeface="宋体" panose="02010600030101010101" pitchFamily="2" charset="-122"/>
                <a:cs typeface="Times New Roman" panose="02020603050405020304" pitchFamily="18" charset="0"/>
              </a:rPr>
              <a:t>大部分研究关注的是事件为什么发生，即市场知道的时间，这里就是“预案公布日期”</a:t>
            </a:r>
            <a:endParaRPr lang="en-US" altLang="zh-CN" sz="1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Event Window</a:t>
            </a:r>
            <a:endParaRPr lang="zh-CN" altLang="en-US" sz="1400" dirty="0">
              <a:latin typeface="Times New Roman" panose="02020603050405020304" pitchFamily="18" charset="0"/>
              <a:cs typeface="Times New Roman" panose="02020603050405020304" pitchFamily="18" charset="0"/>
            </a:endParaRPr>
          </a:p>
          <a:p>
            <a:pPr lvl="1">
              <a:lnSpc>
                <a:spcPct val="150000"/>
              </a:lnSpc>
            </a:pPr>
            <a:r>
              <a:rPr lang="en-US" altLang="zh-CN" sz="1400" dirty="0">
                <a:latin typeface="Times New Roman" panose="02020603050405020304" pitchFamily="18" charset="0"/>
                <a:cs typeface="Times New Roman" panose="02020603050405020304" pitchFamily="18" charset="0"/>
              </a:rPr>
              <a:t>Because of possible information leak, event window usually starts at –5, (-5, 10)</a:t>
            </a:r>
          </a:p>
        </p:txBody>
      </p:sp>
      <p:pic>
        <p:nvPicPr>
          <p:cNvPr id="5" name="图片 4">
            <a:extLst>
              <a:ext uri="{FF2B5EF4-FFF2-40B4-BE49-F238E27FC236}">
                <a16:creationId xmlns:a16="http://schemas.microsoft.com/office/drawing/2014/main" id="{459C5CC3-6908-43D7-A152-094DCCCF8B4E}"/>
              </a:ext>
            </a:extLst>
          </p:cNvPr>
          <p:cNvPicPr>
            <a:picLocks noChangeAspect="1"/>
          </p:cNvPicPr>
          <p:nvPr/>
        </p:nvPicPr>
        <p:blipFill>
          <a:blip r:embed="rId2"/>
          <a:stretch>
            <a:fillRect/>
          </a:stretch>
        </p:blipFill>
        <p:spPr>
          <a:xfrm>
            <a:off x="1752600" y="2286000"/>
            <a:ext cx="5029200" cy="1699055"/>
          </a:xfrm>
          <a:prstGeom prst="rect">
            <a:avLst/>
          </a:prstGeom>
        </p:spPr>
      </p:pic>
    </p:spTree>
    <p:extLst>
      <p:ext uri="{BB962C8B-B14F-4D97-AF65-F5344CB8AC3E}">
        <p14:creationId xmlns:p14="http://schemas.microsoft.com/office/powerpoint/2010/main" val="771495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4.2 collecting data</a:t>
            </a:r>
            <a:endParaRPr lang="zh-CN" altLang="zh-CN" b="1" dirty="0">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20D3078D-BFDA-4A32-B98F-576104A99057}"/>
              </a:ext>
            </a:extLst>
          </p:cNvPr>
          <p:cNvSpPr txBox="1">
            <a:spLocks noChangeArrowheads="1"/>
          </p:cNvSpPr>
          <p:nvPr/>
        </p:nvSpPr>
        <p:spPr bwMode="auto">
          <a:xfrm>
            <a:off x="533400" y="2212974"/>
            <a:ext cx="8229600"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eaLnBrk="1" hangingPunct="1">
              <a:lnSpc>
                <a:spcPct val="150000"/>
              </a:lnSpc>
            </a:pPr>
            <a:r>
              <a:rPr lang="en-US" altLang="zh-CN" sz="1600" dirty="0">
                <a:latin typeface="Times New Roman" panose="02020603050405020304" pitchFamily="18" charset="0"/>
                <a:cs typeface="Times New Roman" panose="02020603050405020304" pitchFamily="18" charset="0"/>
              </a:rPr>
              <a:t>Data needed:</a:t>
            </a:r>
          </a:p>
          <a:p>
            <a:pPr eaLnBrk="1" hangingPunct="1">
              <a:lnSpc>
                <a:spcPct val="150000"/>
              </a:lnSpc>
              <a:buFontTx/>
              <a:buNone/>
            </a:pPr>
            <a:r>
              <a:rPr lang="en-US" altLang="zh-CN" sz="1600" dirty="0">
                <a:latin typeface="Times New Roman" panose="02020603050405020304" pitchFamily="18" charset="0"/>
                <a:cs typeface="Times New Roman" panose="02020603050405020304" pitchFamily="18" charset="0"/>
              </a:rPr>
              <a:t>    -- event date</a:t>
            </a:r>
          </a:p>
          <a:p>
            <a:pPr eaLnBrk="1" hangingPunct="1">
              <a:lnSpc>
                <a:spcPct val="150000"/>
              </a:lnSpc>
              <a:buFontTx/>
              <a:buNone/>
            </a:pPr>
            <a:r>
              <a:rPr lang="en-US" altLang="zh-CN" sz="1600" dirty="0">
                <a:latin typeface="Times New Roman" panose="02020603050405020304" pitchFamily="18" charset="0"/>
                <a:cs typeface="Times New Roman" panose="02020603050405020304" pitchFamily="18" charset="0"/>
              </a:rPr>
              <a:t>    -- returns</a:t>
            </a:r>
          </a:p>
          <a:p>
            <a:pPr eaLnBrk="1" hangingPunct="1">
              <a:lnSpc>
                <a:spcPct val="150000"/>
              </a:lnSpc>
              <a:buFontTx/>
              <a:buNone/>
            </a:pPr>
            <a:r>
              <a:rPr lang="en-US" altLang="zh-CN" sz="1600" dirty="0">
                <a:latin typeface="Times New Roman" panose="02020603050405020304" pitchFamily="18" charset="0"/>
                <a:cs typeface="Times New Roman" panose="02020603050405020304" pitchFamily="18" charset="0"/>
              </a:rPr>
              <a:t>    -- factors will be used to estimate normal return</a:t>
            </a:r>
          </a:p>
        </p:txBody>
      </p:sp>
    </p:spTree>
    <p:extLst>
      <p:ext uri="{BB962C8B-B14F-4D97-AF65-F5344CB8AC3E}">
        <p14:creationId xmlns:p14="http://schemas.microsoft.com/office/powerpoint/2010/main" val="353999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4.3 abnormal return estimation</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DD28E15-2493-4862-8FFB-BA52A869C5DE}"/>
              </a:ext>
            </a:extLst>
          </p:cNvPr>
          <p:cNvPicPr>
            <a:picLocks noChangeAspect="1"/>
          </p:cNvPicPr>
          <p:nvPr/>
        </p:nvPicPr>
        <p:blipFill>
          <a:blip r:embed="rId3"/>
          <a:stretch>
            <a:fillRect/>
          </a:stretch>
        </p:blipFill>
        <p:spPr>
          <a:xfrm>
            <a:off x="575945" y="2286000"/>
            <a:ext cx="7981950" cy="2286000"/>
          </a:xfrm>
          <a:prstGeom prst="rect">
            <a:avLst/>
          </a:prstGeom>
        </p:spPr>
      </p:pic>
      <p:graphicFrame>
        <p:nvGraphicFramePr>
          <p:cNvPr id="6" name="Object 4">
            <a:extLst>
              <a:ext uri="{FF2B5EF4-FFF2-40B4-BE49-F238E27FC236}">
                <a16:creationId xmlns:a16="http://schemas.microsoft.com/office/drawing/2014/main" id="{8155A69C-5631-4856-9F92-52542AC9A564}"/>
              </a:ext>
            </a:extLst>
          </p:cNvPr>
          <p:cNvGraphicFramePr>
            <a:graphicFrameLocks noChangeAspect="1"/>
          </p:cNvGraphicFramePr>
          <p:nvPr>
            <p:extLst>
              <p:ext uri="{D42A27DB-BD31-4B8C-83A1-F6EECF244321}">
                <p14:modId xmlns:p14="http://schemas.microsoft.com/office/powerpoint/2010/main" val="381735433"/>
              </p:ext>
            </p:extLst>
          </p:nvPr>
        </p:nvGraphicFramePr>
        <p:xfrm>
          <a:off x="685800" y="5486400"/>
          <a:ext cx="1583060" cy="527687"/>
        </p:xfrm>
        <a:graphic>
          <a:graphicData uri="http://schemas.openxmlformats.org/presentationml/2006/ole">
            <mc:AlternateContent xmlns:mc="http://schemas.openxmlformats.org/markup-compatibility/2006">
              <mc:Choice xmlns:v="urn:schemas-microsoft-com:vml" Requires="v">
                <p:oleObj spid="_x0000_s1061" name="Equation" r:id="rId4" imgW="1409400" imgH="469800" progId="">
                  <p:embed/>
                </p:oleObj>
              </mc:Choice>
              <mc:Fallback>
                <p:oleObj name="Equation" r:id="rId4" imgW="1409400" imgH="469800" progId="">
                  <p:embed/>
                  <p:pic>
                    <p:nvPicPr>
                      <p:cNvPr id="6246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486400"/>
                        <a:ext cx="1583060" cy="527687"/>
                      </a:xfrm>
                      <a:prstGeom prst="rect">
                        <a:avLst/>
                      </a:prstGeom>
                      <a:noFill/>
                    </p:spPr>
                  </p:pic>
                </p:oleObj>
              </mc:Fallback>
            </mc:AlternateContent>
          </a:graphicData>
        </a:graphic>
      </p:graphicFrame>
      <p:sp>
        <p:nvSpPr>
          <p:cNvPr id="8" name="文本框 7">
            <a:extLst>
              <a:ext uri="{FF2B5EF4-FFF2-40B4-BE49-F238E27FC236}">
                <a16:creationId xmlns:a16="http://schemas.microsoft.com/office/drawing/2014/main" id="{89480665-4207-4127-A70E-CAA05E379A7C}"/>
              </a:ext>
            </a:extLst>
          </p:cNvPr>
          <p:cNvSpPr txBox="1"/>
          <p:nvPr/>
        </p:nvSpPr>
        <p:spPr>
          <a:xfrm>
            <a:off x="586105" y="4903271"/>
            <a:ext cx="8382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Cumulative abnormal return, or CAR, is the sum of all abnormal returns.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85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Summary Statistics</a:t>
            </a:r>
          </a:p>
        </p:txBody>
      </p:sp>
      <p:sp>
        <p:nvSpPr>
          <p:cNvPr id="7" name="Rectangle 2">
            <a:extLst>
              <a:ext uri="{FF2B5EF4-FFF2-40B4-BE49-F238E27FC236}">
                <a16:creationId xmlns:a16="http://schemas.microsoft.com/office/drawing/2014/main" id="{FAE379DC-B4D5-477C-80EF-02D9FF70136B}"/>
              </a:ext>
            </a:extLst>
          </p:cNvPr>
          <p:cNvSpPr txBox="1">
            <a:spLocks noChangeArrowheads="1"/>
          </p:cNvSpPr>
          <p:nvPr/>
        </p:nvSpPr>
        <p:spPr bwMode="auto">
          <a:xfrm>
            <a:off x="457200" y="1248082"/>
            <a:ext cx="8002588" cy="586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eaLnBrk="1" hangingPunct="1"/>
            <a:endParaRPr lang="en-US" altLang="zh-CN" sz="2400" dirty="0">
              <a:latin typeface="Times New Roman" panose="02020603050405020304" pitchFamily="18" charset="0"/>
              <a:cs typeface="Times New Roman" panose="02020603050405020304" pitchFamily="18" charset="0"/>
            </a:endParaRPr>
          </a:p>
          <a:p>
            <a:pPr eaLnBrk="1" hangingPunct="1"/>
            <a:r>
              <a:rPr lang="en-US" altLang="zh-CN" sz="1600" dirty="0">
                <a:latin typeface="Times New Roman" panose="02020603050405020304" pitchFamily="18" charset="0"/>
                <a:cs typeface="Times New Roman" panose="02020603050405020304" pitchFamily="18" charset="0"/>
              </a:rPr>
              <a:t>Three problems can be solved in this equation</a:t>
            </a:r>
          </a:p>
          <a:p>
            <a:pPr marL="914400" lvl="1" indent="-457200" eaLnBrk="1" hangingPunct="1">
              <a:buFont typeface="+mj-lt"/>
              <a:buAutoNum type="arabicPeriod"/>
            </a:pPr>
            <a:r>
              <a:rPr lang="en-US" altLang="zh-CN" dirty="0">
                <a:latin typeface="Times New Roman" panose="02020603050405020304" pitchFamily="18" charset="0"/>
                <a:cs typeface="Times New Roman" panose="02020603050405020304" pitchFamily="18" charset="0"/>
              </a:rPr>
              <a:t>to handle the problem 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error term</a:t>
            </a:r>
          </a:p>
          <a:p>
            <a:pPr lvl="2" eaLnBrk="1" hangingPunct="1"/>
            <a:r>
              <a:rPr lang="en-US" altLang="zh-CN" sz="1600" dirty="0">
                <a:latin typeface="Times New Roman" panose="02020603050405020304" pitchFamily="18" charset="0"/>
                <a:cs typeface="Times New Roman" panose="02020603050405020304" pitchFamily="18" charset="0"/>
              </a:rPr>
              <a:t>The joint effect of all other factors</a:t>
            </a:r>
          </a:p>
          <a:p>
            <a:pPr marL="914400" lvl="1" indent="-457200" eaLnBrk="1" hangingPunct="1">
              <a:buFont typeface="+mj-lt"/>
              <a:buAutoNum type="arabicPeriod"/>
            </a:pPr>
            <a:r>
              <a:rPr lang="en-US" altLang="zh-CN" dirty="0">
                <a:latin typeface="Times New Roman" panose="02020603050405020304" pitchFamily="18" charset="0"/>
                <a:cs typeface="Times New Roman" panose="02020603050405020304" pitchFamily="18" charset="0"/>
              </a:rPr>
              <a:t>to handle problem 2: linear relationship: </a:t>
            </a:r>
          </a:p>
          <a:p>
            <a:pPr lvl="2" eaLnBrk="1" hangingPunct="1"/>
            <a:r>
              <a:rPr lang="en-US" altLang="zh-CN" sz="1600" dirty="0">
                <a:latin typeface="Times New Roman" panose="02020603050405020304" pitchFamily="18" charset="0"/>
                <a:cs typeface="Times New Roman" panose="02020603050405020304" pitchFamily="18" charset="0"/>
              </a:rPr>
              <a:t>meaning: a one-unit change in </a:t>
            </a:r>
            <a:r>
              <a:rPr lang="en-US" altLang="zh-CN" sz="1600" i="1" dirty="0">
                <a:latin typeface="Times New Roman" panose="02020603050405020304" pitchFamily="18" charset="0"/>
                <a:cs typeface="Times New Roman" panose="02020603050405020304" pitchFamily="18" charset="0"/>
              </a:rPr>
              <a:t>x </a:t>
            </a:r>
            <a:r>
              <a:rPr lang="en-US" altLang="zh-CN" sz="1600" dirty="0">
                <a:latin typeface="Times New Roman" panose="02020603050405020304" pitchFamily="18" charset="0"/>
                <a:cs typeface="Times New Roman" panose="02020603050405020304" pitchFamily="18" charset="0"/>
              </a:rPr>
              <a:t>has the </a:t>
            </a:r>
            <a:r>
              <a:rPr lang="en-US" altLang="zh-CN" sz="1600" b="1" i="1" dirty="0">
                <a:latin typeface="Times New Roman" panose="02020603050405020304" pitchFamily="18" charset="0"/>
                <a:cs typeface="Times New Roman" panose="02020603050405020304" pitchFamily="18" charset="0"/>
              </a:rPr>
              <a:t>same</a:t>
            </a:r>
            <a:r>
              <a:rPr lang="en-US" altLang="zh-CN" sz="1600" i="1"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effect on </a:t>
            </a:r>
            <a:r>
              <a:rPr lang="en-US" altLang="zh-CN" sz="1600" i="1" dirty="0">
                <a:latin typeface="Times New Roman" panose="02020603050405020304" pitchFamily="18" charset="0"/>
                <a:cs typeface="Times New Roman" panose="02020603050405020304" pitchFamily="18" charset="0"/>
              </a:rPr>
              <a:t>y</a:t>
            </a:r>
            <a:r>
              <a:rPr lang="en-US" altLang="zh-CN" sz="1600" dirty="0">
                <a:latin typeface="Times New Roman" panose="02020603050405020304" pitchFamily="18" charset="0"/>
                <a:cs typeface="Times New Roman" panose="02020603050405020304" pitchFamily="18" charset="0"/>
              </a:rPr>
              <a:t>, regardless of the initial value of </a:t>
            </a:r>
            <a:r>
              <a:rPr lang="en-US" altLang="zh-CN" sz="1600" i="1" dirty="0">
                <a:latin typeface="Times New Roman" panose="02020603050405020304" pitchFamily="18" charset="0"/>
                <a:cs typeface="Times New Roman" panose="02020603050405020304" pitchFamily="18" charset="0"/>
              </a:rPr>
              <a:t>x</a:t>
            </a:r>
            <a:r>
              <a:rPr lang="en-US" altLang="zh-CN" sz="1600" dirty="0">
                <a:latin typeface="Times New Roman" panose="02020603050405020304" pitchFamily="18" charset="0"/>
                <a:cs typeface="Times New Roman" panose="02020603050405020304" pitchFamily="18" charset="0"/>
              </a:rPr>
              <a:t>.</a:t>
            </a:r>
          </a:p>
          <a:p>
            <a:pPr marL="914400" lvl="1" indent="-457200" eaLnBrk="1" hangingPunct="1">
              <a:buFont typeface="Wingdings 2" panose="05020102010507070707" pitchFamily="82" charset="2"/>
              <a:buNone/>
            </a:pPr>
            <a:r>
              <a:rPr lang="en-US" altLang="zh-CN" dirty="0">
                <a:latin typeface="Times New Roman" panose="02020603050405020304" pitchFamily="18" charset="0"/>
                <a:cs typeface="Times New Roman" panose="02020603050405020304" pitchFamily="18" charset="0"/>
              </a:rPr>
              <a:t>3. Problem 3, Ceteris Paribus assumption </a:t>
            </a:r>
          </a:p>
          <a:p>
            <a:pPr lvl="2" eaLnBrk="1" hangingPunct="1"/>
            <a:r>
              <a:rPr lang="en-US" altLang="zh-CN" sz="1600" dirty="0">
                <a:latin typeface="Times New Roman" panose="02020603050405020304" pitchFamily="18" charset="0"/>
                <a:cs typeface="Times New Roman" panose="02020603050405020304" pitchFamily="18" charset="0"/>
              </a:rPr>
              <a:t>partial derivatives explanation: Meaning of the assumption -&gt; partial derivatives </a:t>
            </a:r>
          </a:p>
          <a:p>
            <a:pPr lvl="2" eaLnBrk="1" hangingPunct="1"/>
            <a:r>
              <a:rPr lang="en-US" altLang="zh-CN" sz="1600" dirty="0">
                <a:latin typeface="Times New Roman" panose="02020603050405020304" pitchFamily="18" charset="0"/>
                <a:cs typeface="Times New Roman" panose="02020603050405020304" pitchFamily="18" charset="0"/>
              </a:rPr>
              <a:t>To assure such assumption, partial derivative of u over x should be zero! E(</a:t>
            </a:r>
            <a:r>
              <a:rPr lang="en-US" altLang="zh-CN" sz="1600" dirty="0" err="1">
                <a:latin typeface="Times New Roman" panose="02020603050405020304" pitchFamily="18" charset="0"/>
                <a:cs typeface="Times New Roman" panose="02020603050405020304" pitchFamily="18" charset="0"/>
              </a:rPr>
              <a:t>u|x</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0</a:t>
            </a:r>
          </a:p>
          <a:p>
            <a:pPr lvl="3" eaLnBrk="1" hangingPunct="1"/>
            <a:r>
              <a:rPr lang="en-US" altLang="zh-CN" sz="1600" dirty="0">
                <a:latin typeface="Times New Roman" panose="02020603050405020304" pitchFamily="18" charset="0"/>
                <a:cs typeface="Times New Roman" panose="02020603050405020304" pitchFamily="18" charset="0"/>
              </a:rPr>
              <a:t>economic interpretation</a:t>
            </a:r>
          </a:p>
          <a:p>
            <a:pPr lvl="4" eaLnBrk="1" hangingPunct="1"/>
            <a:r>
              <a:rPr lang="en-US" altLang="zh-CN" sz="1600" dirty="0">
                <a:latin typeface="Times New Roman" panose="02020603050405020304" pitchFamily="18" charset="0"/>
                <a:cs typeface="Times New Roman" panose="02020603050405020304" pitchFamily="18" charset="0"/>
              </a:rPr>
              <a:t>endogeneity</a:t>
            </a:r>
          </a:p>
          <a:p>
            <a:pPr lvl="2" eaLnBrk="1" hangingPunct="1"/>
            <a:endParaRPr lang="en-US" altLang="zh-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372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linds(horizontal)">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blinds(horizontal)">
                                      <p:cBhvr>
                                        <p:cTn id="15" dur="500"/>
                                        <p:tgtEl>
                                          <p:spTgt spid="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blinds(horizontal)">
                                      <p:cBhvr>
                                        <p:cTn id="20" dur="500"/>
                                        <p:tgtEl>
                                          <p:spTgt spid="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blinds(horizontal)">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blinds(horizontal)">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blinds(horizontal)">
                                      <p:cBhvr>
                                        <p:cTn id="35" dur="500"/>
                                        <p:tgtEl>
                                          <p:spTgt spid="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blinds(horizontal)">
                                      <p:cBhvr>
                                        <p:cTn id="40" dur="500"/>
                                        <p:tgtEl>
                                          <p:spTgt spid="7">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blinds(horizontal)">
                                      <p:cBhvr>
                                        <p:cTn id="45" dur="500"/>
                                        <p:tgtEl>
                                          <p:spTgt spid="7">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blinds(horizontal)">
                                      <p:cBhvr>
                                        <p:cTn id="50"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4.3 abnormal return estimation</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DD28E15-2493-4862-8FFB-BA52A869C5DE}"/>
              </a:ext>
            </a:extLst>
          </p:cNvPr>
          <p:cNvPicPr>
            <a:picLocks noChangeAspect="1"/>
          </p:cNvPicPr>
          <p:nvPr/>
        </p:nvPicPr>
        <p:blipFill>
          <a:blip r:embed="rId2"/>
          <a:stretch>
            <a:fillRect/>
          </a:stretch>
        </p:blipFill>
        <p:spPr>
          <a:xfrm>
            <a:off x="575945" y="2286000"/>
            <a:ext cx="7981950" cy="2286000"/>
          </a:xfrm>
          <a:prstGeom prst="rect">
            <a:avLst/>
          </a:prstGeom>
        </p:spPr>
      </p:pic>
    </p:spTree>
    <p:extLst>
      <p:ext uri="{BB962C8B-B14F-4D97-AF65-F5344CB8AC3E}">
        <p14:creationId xmlns:p14="http://schemas.microsoft.com/office/powerpoint/2010/main" val="4292893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4.3 abnormal return estimation</a:t>
            </a:r>
            <a:endParaRPr lang="zh-CN" altLang="zh-CN" b="1" dirty="0">
              <a:latin typeface="Times New Roman" panose="02020603050405020304" pitchFamily="18" charset="0"/>
              <a:cs typeface="Times New Roman" panose="02020603050405020304" pitchFamily="18" charset="0"/>
            </a:endParaRPr>
          </a:p>
        </p:txBody>
      </p:sp>
      <p:graphicFrame>
        <p:nvGraphicFramePr>
          <p:cNvPr id="6" name="Object 4">
            <a:extLst>
              <a:ext uri="{FF2B5EF4-FFF2-40B4-BE49-F238E27FC236}">
                <a16:creationId xmlns:a16="http://schemas.microsoft.com/office/drawing/2014/main" id="{8155A69C-5631-4856-9F92-52542AC9A564}"/>
              </a:ext>
            </a:extLst>
          </p:cNvPr>
          <p:cNvGraphicFramePr>
            <a:graphicFrameLocks noChangeAspect="1"/>
          </p:cNvGraphicFramePr>
          <p:nvPr>
            <p:extLst>
              <p:ext uri="{D42A27DB-BD31-4B8C-83A1-F6EECF244321}">
                <p14:modId xmlns:p14="http://schemas.microsoft.com/office/powerpoint/2010/main" val="9941378"/>
              </p:ext>
            </p:extLst>
          </p:nvPr>
        </p:nvGraphicFramePr>
        <p:xfrm>
          <a:off x="533400" y="3165156"/>
          <a:ext cx="1583060" cy="527687"/>
        </p:xfrm>
        <a:graphic>
          <a:graphicData uri="http://schemas.openxmlformats.org/presentationml/2006/ole">
            <mc:AlternateContent xmlns:mc="http://schemas.openxmlformats.org/markup-compatibility/2006">
              <mc:Choice xmlns:v="urn:schemas-microsoft-com:vml" Requires="v">
                <p:oleObj spid="_x0000_s2085" name="Equation" r:id="rId3" imgW="1409400" imgH="469800" progId="">
                  <p:embed/>
                </p:oleObj>
              </mc:Choice>
              <mc:Fallback>
                <p:oleObj name="Equation" r:id="rId3" imgW="1409400" imgH="469800" progId="">
                  <p:embed/>
                  <p:pic>
                    <p:nvPicPr>
                      <p:cNvPr id="6" name="Object 4">
                        <a:extLst>
                          <a:ext uri="{FF2B5EF4-FFF2-40B4-BE49-F238E27FC236}">
                            <a16:creationId xmlns:a16="http://schemas.microsoft.com/office/drawing/2014/main" id="{8155A69C-5631-4856-9F92-52542AC9A5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165156"/>
                        <a:ext cx="1583060" cy="527687"/>
                      </a:xfrm>
                      <a:prstGeom prst="rect">
                        <a:avLst/>
                      </a:prstGeom>
                      <a:noFill/>
                    </p:spPr>
                  </p:pic>
                </p:oleObj>
              </mc:Fallback>
            </mc:AlternateContent>
          </a:graphicData>
        </a:graphic>
      </p:graphicFrame>
      <p:sp>
        <p:nvSpPr>
          <p:cNvPr id="8" name="文本框 7">
            <a:extLst>
              <a:ext uri="{FF2B5EF4-FFF2-40B4-BE49-F238E27FC236}">
                <a16:creationId xmlns:a16="http://schemas.microsoft.com/office/drawing/2014/main" id="{89480665-4207-4127-A70E-CAA05E379A7C}"/>
              </a:ext>
            </a:extLst>
          </p:cNvPr>
          <p:cNvSpPr txBox="1"/>
          <p:nvPr/>
        </p:nvSpPr>
        <p:spPr>
          <a:xfrm>
            <a:off x="381000" y="2438400"/>
            <a:ext cx="8382000" cy="2862322"/>
          </a:xfrm>
          <a:prstGeom prst="rect">
            <a:avLst/>
          </a:prstGeom>
          <a:noFill/>
        </p:spPr>
        <p:txBody>
          <a:bodyPr wrap="square">
            <a:spAutoFit/>
          </a:bodyPr>
          <a:lstStyle/>
          <a:p>
            <a:pPr marL="342900" indent="-342900">
              <a:buAutoNum type="arabicPeriod"/>
            </a:pPr>
            <a:r>
              <a:rPr lang="en-US" altLang="zh-CN" b="1" dirty="0">
                <a:latin typeface="Times New Roman" panose="02020603050405020304" pitchFamily="18" charset="0"/>
                <a:cs typeface="Times New Roman" panose="02020603050405020304" pitchFamily="18" charset="0"/>
              </a:rPr>
              <a:t>Cumulative abnormal return(CAR)</a:t>
            </a:r>
          </a:p>
          <a:p>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 the sum of all abnormal returns.</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2. Buy-and-hold abnormal return (BHAR)</a:t>
            </a:r>
          </a:p>
          <a:p>
            <a:r>
              <a:rPr lang="en-US" altLang="zh-CN" dirty="0">
                <a:latin typeface="Times New Roman" panose="02020603050405020304" pitchFamily="18" charset="0"/>
                <a:cs typeface="Times New Roman" panose="02020603050405020304" pitchFamily="18" charset="0"/>
              </a:rPr>
              <a:t>The BHAR is based on this principle and calculates abnormal returns by deducting the normal buy-and-hold return from the realized buy-and-hold return.</a:t>
            </a:r>
          </a:p>
          <a:p>
            <a:endParaRPr lang="en-US" altLang="zh-CN" b="1"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A8853303-900D-46CE-BAC3-6D5778BB8EC2}"/>
              </a:ext>
            </a:extLst>
          </p:cNvPr>
          <p:cNvPicPr>
            <a:picLocks noChangeAspect="1"/>
          </p:cNvPicPr>
          <p:nvPr/>
        </p:nvPicPr>
        <p:blipFill>
          <a:blip r:embed="rId5"/>
          <a:stretch>
            <a:fillRect/>
          </a:stretch>
        </p:blipFill>
        <p:spPr>
          <a:xfrm>
            <a:off x="325120" y="4918407"/>
            <a:ext cx="4267200" cy="681389"/>
          </a:xfrm>
          <a:prstGeom prst="rect">
            <a:avLst/>
          </a:prstGeom>
        </p:spPr>
      </p:pic>
    </p:spTree>
    <p:extLst>
      <p:ext uri="{BB962C8B-B14F-4D97-AF65-F5344CB8AC3E}">
        <p14:creationId xmlns:p14="http://schemas.microsoft.com/office/powerpoint/2010/main" val="208861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4.3 abnormal return estimation</a:t>
            </a:r>
            <a:endParaRPr lang="zh-CN" altLang="zh-CN" b="1" dirty="0">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F1E7F86C-A751-4784-9713-FF4A1AF092CC}"/>
              </a:ext>
            </a:extLst>
          </p:cNvPr>
          <p:cNvSpPr txBox="1">
            <a:spLocks noChangeArrowheads="1"/>
          </p:cNvSpPr>
          <p:nvPr/>
        </p:nvSpPr>
        <p:spPr bwMode="auto">
          <a:xfrm>
            <a:off x="457200" y="1981200"/>
            <a:ext cx="7848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eaLnBrk="1" hangingPunct="1"/>
            <a:r>
              <a:rPr lang="en-US" altLang="zh-CN" sz="1600" dirty="0">
                <a:latin typeface="Times New Roman" panose="02020603050405020304" pitchFamily="18" charset="0"/>
                <a:cs typeface="Times New Roman" panose="02020603050405020304" pitchFamily="18" charset="0"/>
              </a:rPr>
              <a:t>Model used for normal return estimation </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factor model</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a:t>
            </a:r>
          </a:p>
          <a:p>
            <a:pPr eaLnBrk="1" hangingPunct="1">
              <a:buFontTx/>
              <a:buNone/>
            </a:pPr>
            <a:r>
              <a:rPr lang="en-US" altLang="zh-CN" sz="1600" dirty="0">
                <a:latin typeface="Times New Roman" panose="02020603050405020304" pitchFamily="18" charset="0"/>
                <a:cs typeface="Times New Roman" panose="02020603050405020304" pitchFamily="18" charset="0"/>
              </a:rPr>
              <a:t>        -- constant mean return</a:t>
            </a:r>
          </a:p>
          <a:p>
            <a:pPr eaLnBrk="1" hangingPunct="1">
              <a:buFontTx/>
              <a:buNone/>
            </a:pPr>
            <a:r>
              <a:rPr lang="en-US" altLang="zh-CN" sz="1600" dirty="0">
                <a:latin typeface="Times New Roman" panose="02020603050405020304" pitchFamily="18" charset="0"/>
                <a:cs typeface="Times New Roman" panose="02020603050405020304" pitchFamily="18" charset="0"/>
              </a:rPr>
              <a:t>        -- market model</a:t>
            </a:r>
          </a:p>
          <a:p>
            <a:pPr eaLnBrk="1" hangingPunct="1">
              <a:buFontTx/>
              <a:buNone/>
            </a:pPr>
            <a:r>
              <a:rPr lang="en-US" altLang="zh-CN" sz="1600" dirty="0">
                <a:latin typeface="Times New Roman" panose="02020603050405020304" pitchFamily="18" charset="0"/>
                <a:cs typeface="Times New Roman" panose="02020603050405020304" pitchFamily="18" charset="0"/>
              </a:rPr>
              <a:t>        -- </a:t>
            </a:r>
            <a:r>
              <a:rPr lang="en-US" altLang="zh-CN" sz="1600" dirty="0" err="1">
                <a:latin typeface="Times New Roman" panose="02020603050405020304" pitchFamily="18" charset="0"/>
                <a:cs typeface="Times New Roman" panose="02020603050405020304" pitchFamily="18" charset="0"/>
              </a:rPr>
              <a:t>Fama</a:t>
            </a:r>
            <a:r>
              <a:rPr lang="en-US" altLang="zh-CN" sz="1600" dirty="0">
                <a:latin typeface="Times New Roman" panose="02020603050405020304" pitchFamily="18" charset="0"/>
                <a:cs typeface="Times New Roman" panose="02020603050405020304" pitchFamily="18" charset="0"/>
              </a:rPr>
              <a:t>-French 3 factor model</a:t>
            </a:r>
          </a:p>
          <a:p>
            <a:pPr eaLnBrk="1" hangingPunct="1">
              <a:buFontTx/>
              <a:buNone/>
            </a:pPr>
            <a:r>
              <a:rPr lang="en-US" altLang="zh-CN" sz="1600" dirty="0">
                <a:latin typeface="Times New Roman" panose="02020603050405020304" pitchFamily="18" charset="0"/>
                <a:cs typeface="Times New Roman" panose="02020603050405020304" pitchFamily="18" charset="0"/>
              </a:rPr>
              <a:t>        -- extended 3 factor model, adding momentum factor </a:t>
            </a:r>
          </a:p>
          <a:p>
            <a:pPr eaLnBrk="1" hangingPunct="1">
              <a:buFontTx/>
              <a:buNone/>
            </a:pPr>
            <a:r>
              <a:rPr lang="en-US" altLang="zh-CN" sz="1600" dirty="0">
                <a:latin typeface="Times New Roman" panose="02020603050405020304" pitchFamily="18" charset="0"/>
                <a:cs typeface="Times New Roman" panose="02020603050405020304" pitchFamily="18" charset="0"/>
              </a:rPr>
              <a:t>        -- market-adjusted model</a:t>
            </a:r>
          </a:p>
          <a:p>
            <a:pPr eaLnBrk="1" hangingPunct="1">
              <a:buFontTx/>
              <a:buNone/>
            </a:pP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 size-industry portfolio adjusted model</a:t>
            </a:r>
            <a:endParaRPr lang="zh-CN" altLang="en-US" sz="1600" dirty="0">
              <a:latin typeface="Times New Roman" panose="02020603050405020304" pitchFamily="18" charset="0"/>
              <a:cs typeface="Times New Roman" panose="02020603050405020304" pitchFamily="18" charset="0"/>
            </a:endParaRPr>
          </a:p>
          <a:p>
            <a:pPr eaLnBrk="1" hangingPunct="1"/>
            <a:r>
              <a:rPr lang="en-US" altLang="zh-CN" sz="1600" dirty="0">
                <a:latin typeface="Times New Roman" panose="02020603050405020304" pitchFamily="18" charset="0"/>
                <a:cs typeface="Times New Roman" panose="02020603050405020304" pitchFamily="18" charset="0"/>
              </a:rPr>
              <a:t>Data used to estimate normal return:</a:t>
            </a:r>
          </a:p>
          <a:p>
            <a:pPr eaLnBrk="1" hangingPunct="1">
              <a:buFontTx/>
              <a:buNone/>
            </a:pPr>
            <a:r>
              <a:rPr lang="en-US" altLang="zh-CN" sz="1600" dirty="0">
                <a:latin typeface="Times New Roman" panose="02020603050405020304" pitchFamily="18" charset="0"/>
                <a:cs typeface="Times New Roman" panose="02020603050405020304" pitchFamily="18" charset="0"/>
              </a:rPr>
              <a:t>     -- Event window and estimation window cannot overlap</a:t>
            </a:r>
          </a:p>
          <a:p>
            <a:pPr eaLnBrk="1" hangingPunct="1">
              <a:buFontTx/>
              <a:buNone/>
            </a:pPr>
            <a:r>
              <a:rPr lang="en-US" altLang="zh-CN" sz="1600" dirty="0">
                <a:latin typeface="Times New Roman" panose="02020603050405020304" pitchFamily="18" charset="0"/>
                <a:cs typeface="Times New Roman" panose="02020603050405020304" pitchFamily="18" charset="0"/>
              </a:rPr>
              <a:t>     -- Estimation window usually ends at –10 because of possible information leak.</a:t>
            </a:r>
          </a:p>
          <a:p>
            <a:pPr eaLnBrk="1" hangingPunct="1">
              <a:buFontTx/>
              <a:buNone/>
            </a:pPr>
            <a:r>
              <a:rPr lang="en-US" altLang="zh-CN" sz="1600" dirty="0">
                <a:latin typeface="Times New Roman" panose="02020603050405020304" pitchFamily="18" charset="0"/>
                <a:cs typeface="Times New Roman" panose="02020603050405020304" pitchFamily="18" charset="0"/>
              </a:rPr>
              <a:t>     -- The length of estimation window?</a:t>
            </a:r>
          </a:p>
          <a:p>
            <a:pPr eaLnBrk="1" hangingPunct="1">
              <a:buFontTx/>
              <a:buNone/>
            </a:pPr>
            <a:r>
              <a:rPr lang="en-US" altLang="zh-CN" sz="1600" dirty="0">
                <a:latin typeface="Times New Roman" panose="02020603050405020304" pitchFamily="18" charset="0"/>
                <a:cs typeface="Times New Roman" panose="02020603050405020304" pitchFamily="18" charset="0"/>
              </a:rPr>
              <a:t>        -- enough to estimate the normal return model.</a:t>
            </a:r>
          </a:p>
          <a:p>
            <a:pPr eaLnBrk="1" hangingPunct="1">
              <a:buFontTx/>
              <a:buNone/>
            </a:pPr>
            <a:r>
              <a:rPr lang="en-US" altLang="zh-CN" sz="1600" dirty="0">
                <a:latin typeface="Times New Roman" panose="02020603050405020304" pitchFamily="18" charset="0"/>
                <a:cs typeface="Times New Roman" panose="02020603050405020304" pitchFamily="18" charset="0"/>
              </a:rPr>
              <a:t>        -- around 200</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73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blinds(horizontal)">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blinds(horizontal)">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blinds(horizontal)">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blinds(horizontal)">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blinds(horizontal)">
                                      <p:cBhvr>
                                        <p:cTn id="52" dur="500"/>
                                        <p:tgtEl>
                                          <p:spTgt spid="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blinds(horizontal)">
                                      <p:cBhvr>
                                        <p:cTn id="57" dur="500"/>
                                        <p:tgtEl>
                                          <p:spTgt spid="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
                                            <p:txEl>
                                              <p:pRg st="11" end="11"/>
                                            </p:txEl>
                                          </p:spTgt>
                                        </p:tgtEl>
                                        <p:attrNameLst>
                                          <p:attrName>style.visibility</p:attrName>
                                        </p:attrNameLst>
                                      </p:cBhvr>
                                      <p:to>
                                        <p:strVal val="visible"/>
                                      </p:to>
                                    </p:set>
                                    <p:animEffect transition="in" filter="blinds(horizontal)">
                                      <p:cBhvr>
                                        <p:cTn id="62" dur="500"/>
                                        <p:tgtEl>
                                          <p:spTgt spid="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animEffect transition="in" filter="blinds(horizontal)">
                                      <p:cBhvr>
                                        <p:cTn id="67"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4.4 Statistical test and regression</a:t>
            </a:r>
            <a:endParaRPr lang="zh-CN" altLang="zh-CN"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55625F0-1049-4C30-B609-FC3C8470BEAF}"/>
              </a:ext>
            </a:extLst>
          </p:cNvPr>
          <p:cNvSpPr txBox="1"/>
          <p:nvPr/>
        </p:nvSpPr>
        <p:spPr>
          <a:xfrm>
            <a:off x="581024" y="2133600"/>
            <a:ext cx="8334376" cy="4247317"/>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Whether there is abnormal return: t-test the calculated abnormal return at each time point directly</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One day abnormal return </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if</a:t>
            </a:r>
            <a:r>
              <a:rPr lang="zh-CN" altLang="en-US" dirty="0">
                <a:latin typeface="Times New Roman" panose="02020603050405020304" pitchFamily="18" charset="0"/>
                <a:cs typeface="Times New Roman" panose="02020603050405020304" pitchFamily="18" charset="0"/>
              </a:rPr>
              <a:t> there is significant abnormal return on - 3 days, it means that:</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Information leaked in advance</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There is a problem with the event date you defined</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If there is significant abnormal return on day + 2 and the response is consistent with that on day 0, it means that:</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Lag reaction</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If there is a significant abnormal return on day + T, which is opposite to the reaction on day 0, it means that:</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Reversal reactionThe previous reaction was “noise” </a:t>
            </a:r>
            <a:r>
              <a:rPr lang="en-US" altLang="zh-CN" dirty="0">
                <a:latin typeface="Times New Roman" panose="02020603050405020304" pitchFamily="18" charset="0"/>
                <a:cs typeface="Times New Roman" panose="02020603050405020304" pitchFamily="18" charset="0"/>
              </a:rPr>
              <a:t>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sentimental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factors</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Testing</a:t>
            </a:r>
            <a:r>
              <a:rPr lang="zh-CN" altLang="en-US" dirty="0">
                <a:latin typeface="Times New Roman" panose="02020603050405020304" pitchFamily="18" charset="0"/>
                <a:cs typeface="Times New Roman" panose="02020603050405020304" pitchFamily="18" charset="0"/>
              </a:rPr>
              <a:t> and drawing </a:t>
            </a:r>
            <a:r>
              <a:rPr lang="en-US" altLang="zh-CN" dirty="0">
                <a:latin typeface="Times New Roman" panose="02020603050405020304" pitchFamily="18" charset="0"/>
                <a:cs typeface="Times New Roman" panose="02020603050405020304" pitchFamily="18" charset="0"/>
              </a:rPr>
              <a:t>picture </a:t>
            </a:r>
            <a:r>
              <a:rPr lang="zh-CN" altLang="en-US" dirty="0">
                <a:latin typeface="Times New Roman" panose="02020603050405020304" pitchFamily="18" charset="0"/>
                <a:cs typeface="Times New Roman" panose="02020603050405020304" pitchFamily="18" charset="0"/>
              </a:rPr>
              <a:t>of accumulated abnormal income</a:t>
            </a:r>
          </a:p>
        </p:txBody>
      </p:sp>
    </p:spTree>
    <p:extLst>
      <p:ext uri="{BB962C8B-B14F-4D97-AF65-F5344CB8AC3E}">
        <p14:creationId xmlns:p14="http://schemas.microsoft.com/office/powerpoint/2010/main" val="1109613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4.4 Statistical test and regression</a:t>
            </a:r>
            <a:endParaRPr lang="zh-CN" altLang="zh-CN" b="1" dirty="0">
              <a:latin typeface="Times New Roman" panose="02020603050405020304" pitchFamily="18" charset="0"/>
              <a:cs typeface="Times New Roman" panose="02020603050405020304" pitchFamily="18" charset="0"/>
            </a:endParaRPr>
          </a:p>
        </p:txBody>
      </p:sp>
      <p:graphicFrame>
        <p:nvGraphicFramePr>
          <p:cNvPr id="3" name="Object 1024">
            <a:extLst>
              <a:ext uri="{FF2B5EF4-FFF2-40B4-BE49-F238E27FC236}">
                <a16:creationId xmlns:a16="http://schemas.microsoft.com/office/drawing/2014/main" id="{FDFB767F-00CE-40B7-81F1-BA242E2EF1D7}"/>
              </a:ext>
            </a:extLst>
          </p:cNvPr>
          <p:cNvGraphicFramePr>
            <a:graphicFrameLocks noGrp="1" noChangeAspect="1"/>
          </p:cNvGraphicFramePr>
          <p:nvPr>
            <p:ph idx="1"/>
            <p:extLst>
              <p:ext uri="{D42A27DB-BD31-4B8C-83A1-F6EECF244321}">
                <p14:modId xmlns:p14="http://schemas.microsoft.com/office/powerpoint/2010/main" val="2112634994"/>
              </p:ext>
            </p:extLst>
          </p:nvPr>
        </p:nvGraphicFramePr>
        <p:xfrm>
          <a:off x="1295400" y="2057400"/>
          <a:ext cx="5874996" cy="4376980"/>
        </p:xfrm>
        <a:graphic>
          <a:graphicData uri="http://schemas.openxmlformats.org/presentationml/2006/ole">
            <mc:AlternateContent xmlns:mc="http://schemas.openxmlformats.org/markup-compatibility/2006">
              <mc:Choice xmlns:v="urn:schemas-microsoft-com:vml" Requires="v">
                <p:oleObj spid="_x0000_s3106" name="位图图像" r:id="rId3" imgW="6276190" imgH="4676190" progId="PBrush">
                  <p:embed/>
                </p:oleObj>
              </mc:Choice>
              <mc:Fallback>
                <p:oleObj name="位图图像" r:id="rId3" imgW="6276190" imgH="4676190" progId="PBrush">
                  <p:embed/>
                  <p:pic>
                    <p:nvPicPr>
                      <p:cNvPr id="40448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5874996" cy="437698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35024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lvl="0"/>
            <a:r>
              <a:rPr lang="en-US" altLang="zh-CN" b="1" dirty="0">
                <a:latin typeface="Times New Roman" panose="02020603050405020304" pitchFamily="18" charset="0"/>
                <a:cs typeface="Times New Roman" panose="02020603050405020304" pitchFamily="18" charset="0"/>
              </a:rPr>
              <a:t>4.4 Statistical test and regression</a:t>
            </a:r>
            <a:endParaRPr lang="zh-CN" altLang="zh-CN"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55625F0-1049-4C30-B609-FC3C8470BEAF}"/>
              </a:ext>
            </a:extLst>
          </p:cNvPr>
          <p:cNvSpPr txBox="1"/>
          <p:nvPr/>
        </p:nvSpPr>
        <p:spPr>
          <a:xfrm>
            <a:off x="581025" y="2057400"/>
            <a:ext cx="8334376" cy="5078313"/>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limitation of t test. </a:t>
            </a:r>
            <a:endParaRPr lang="zh-CN" alt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correlation of AR should not exist</a:t>
            </a:r>
            <a:endParaRPr lang="zh-CN" alt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Macro event:</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i.e., interest rate change of central bank</a:t>
            </a:r>
            <a:endParaRPr lang="zh-CN" alt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Only correlation</a:t>
            </a:r>
          </a:p>
          <a:p>
            <a:pPr marL="742950" lvl="1" indent="-285750">
              <a:buFont typeface="Arial" panose="020B0604020202020204" pitchFamily="34" charset="0"/>
              <a:buChar char="•"/>
            </a:pPr>
            <a:endParaRPr lang="zh-CN" alt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Overlapping problem of different event date.</a:t>
            </a:r>
            <a:endParaRPr lang="zh-CN" alt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What if events happens in the consecutive days</a:t>
            </a:r>
            <a:r>
              <a:rPr lang="zh-CN" alt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Causing correlation of AR between different event dates.</a:t>
            </a:r>
            <a:endParaRPr lang="zh-CN" altLang="en-US"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Bootstrapping</a:t>
            </a:r>
          </a:p>
          <a:p>
            <a:pPr marL="1200150" lvl="2"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pseudo-portfolio</a:t>
            </a:r>
          </a:p>
          <a:p>
            <a:pPr marL="1200150" lvl="2"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Regression models(</a:t>
            </a:r>
            <a:r>
              <a:rPr lang="en-US" altLang="zh-CN" dirty="0" err="1">
                <a:latin typeface="Times New Roman" panose="02020603050405020304" pitchFamily="18" charset="0"/>
                <a:cs typeface="Times New Roman" panose="02020603050405020304" pitchFamily="18" charset="0"/>
              </a:rPr>
              <a:t>Fama</a:t>
            </a:r>
            <a:r>
              <a:rPr lang="en-US" altLang="zh-CN" dirty="0">
                <a:latin typeface="Times New Roman" panose="02020603050405020304" pitchFamily="18" charset="0"/>
                <a:cs typeface="Times New Roman" panose="02020603050405020304" pitchFamily="18" charset="0"/>
              </a:rPr>
              <a:t>-Macbeth regression; DID)</a:t>
            </a:r>
            <a:endParaRPr lang="zh-CN" alt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Explore and eliminate other factors that affects AR.</a:t>
            </a:r>
          </a:p>
          <a:p>
            <a:pPr marL="742950" lvl="1" indent="-285750">
              <a:buFont typeface="Arial" panose="020B0604020202020204" pitchFamily="34" charset="0"/>
              <a:buChar char="•"/>
            </a:pPr>
            <a:endParaRPr lang="zh-CN" alt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 test first, then comes other tests.</a:t>
            </a:r>
            <a:endParaRPr lang="zh-CN" alt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zh-CN" alt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789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565149" y="1191985"/>
            <a:ext cx="7989888" cy="4643894"/>
          </a:xfrm>
        </p:spPr>
        <p:txBody>
          <a:bodyPr/>
          <a:lstStyle/>
          <a:p>
            <a:pPr eaLnBrk="1" hangingPunct="1">
              <a:lnSpc>
                <a:spcPct val="150000"/>
              </a:lnSpc>
            </a:pPr>
            <a:r>
              <a:rPr lang="en-US" altLang="zh-CN" sz="1400" dirty="0">
                <a:latin typeface="Times New Roman" panose="02020603050405020304" pitchFamily="18" charset="0"/>
                <a:cs typeface="Times New Roman" panose="02020603050405020304" pitchFamily="18" charset="0"/>
              </a:rPr>
              <a:t>What if  linearity does not satisfy?</a:t>
            </a:r>
          </a:p>
          <a:p>
            <a:pPr lvl="1" eaLnBrk="1" hangingPunct="1">
              <a:lnSpc>
                <a:spcPct val="150000"/>
              </a:lnSpc>
            </a:pPr>
            <a:r>
              <a:rPr lang="en-US" altLang="zh-CN" sz="1400" dirty="0" err="1">
                <a:latin typeface="Times New Roman" panose="02020603050405020304" pitchFamily="18" charset="0"/>
                <a:cs typeface="Times New Roman" panose="02020603050405020304" pitchFamily="18" charset="0"/>
              </a:rPr>
              <a:t>taylor</a:t>
            </a:r>
            <a:r>
              <a:rPr lang="en-US" altLang="zh-CN" sz="1400" dirty="0">
                <a:latin typeface="Times New Roman" panose="02020603050405020304" pitchFamily="18" charset="0"/>
                <a:cs typeface="Times New Roman" panose="02020603050405020304" pitchFamily="18" charset="0"/>
              </a:rPr>
              <a:t> expansion</a:t>
            </a:r>
          </a:p>
          <a:p>
            <a:pPr eaLnBrk="1" hangingPunct="1">
              <a:lnSpc>
                <a:spcPct val="150000"/>
              </a:lnSpc>
            </a:pPr>
            <a:r>
              <a:rPr lang="en-US" altLang="zh-CN" sz="1400" dirty="0">
                <a:latin typeface="Times New Roman" panose="02020603050405020304" pitchFamily="18" charset="0"/>
                <a:cs typeface="Times New Roman" panose="02020603050405020304" pitchFamily="18" charset="0"/>
              </a:rPr>
              <a:t>What if E(</a:t>
            </a:r>
            <a:r>
              <a:rPr lang="en-US" altLang="zh-CN" sz="1400" dirty="0" err="1">
                <a:latin typeface="Times New Roman" panose="02020603050405020304" pitchFamily="18" charset="0"/>
                <a:cs typeface="Times New Roman" panose="02020603050405020304" pitchFamily="18" charset="0"/>
              </a:rPr>
              <a:t>u|x</a:t>
            </a:r>
            <a:r>
              <a:rPr lang="en-US" altLang="zh-CN" sz="1400" dirty="0">
                <a:latin typeface="Times New Roman" panose="02020603050405020304" pitchFamily="18" charset="0"/>
                <a:cs typeface="Times New Roman" panose="02020603050405020304" pitchFamily="18" charset="0"/>
              </a:rPr>
              <a:t>) does not equal 0?</a:t>
            </a:r>
          </a:p>
          <a:p>
            <a:pPr lvl="1" eaLnBrk="1" hangingPunct="1">
              <a:lnSpc>
                <a:spcPct val="150000"/>
              </a:lnSpc>
            </a:pPr>
            <a:r>
              <a:rPr lang="en-US" altLang="zh-CN" sz="1400" dirty="0">
                <a:latin typeface="Times New Roman" panose="02020603050405020304" pitchFamily="18" charset="0"/>
                <a:cs typeface="Times New Roman" panose="02020603050405020304" pitchFamily="18" charset="0"/>
              </a:rPr>
              <a:t>Actually, it is impossible to assume that if E(</a:t>
            </a:r>
            <a:r>
              <a:rPr lang="en-US" altLang="zh-CN" sz="1400" dirty="0" err="1">
                <a:latin typeface="Times New Roman" panose="02020603050405020304" pitchFamily="18" charset="0"/>
                <a:cs typeface="Times New Roman" panose="02020603050405020304" pitchFamily="18" charset="0"/>
              </a:rPr>
              <a:t>u|x</a:t>
            </a:r>
            <a:r>
              <a:rPr lang="en-US" altLang="zh-CN" sz="1400" dirty="0">
                <a:latin typeface="Times New Roman" panose="02020603050405020304" pitchFamily="18" charset="0"/>
                <a:cs typeface="Times New Roman" panose="02020603050405020304" pitchFamily="18" charset="0"/>
              </a:rPr>
              <a:t>)=0</a:t>
            </a:r>
          </a:p>
          <a:p>
            <a:pPr lvl="1" eaLnBrk="1" hangingPunct="1">
              <a:lnSpc>
                <a:spcPct val="150000"/>
              </a:lnSpc>
            </a:pPr>
            <a:r>
              <a:rPr lang="en-US" altLang="zh-CN" sz="1400" dirty="0">
                <a:latin typeface="Times New Roman" panose="02020603050405020304" pitchFamily="18" charset="0"/>
                <a:cs typeface="Times New Roman" panose="02020603050405020304" pitchFamily="18" charset="0"/>
              </a:rPr>
              <a:t>Considering adding control terms. </a:t>
            </a:r>
          </a:p>
          <a:p>
            <a:pPr eaLnBrk="1" hangingPunct="1">
              <a:lnSpc>
                <a:spcPct val="150000"/>
              </a:lnSpc>
            </a:pPr>
            <a:r>
              <a:rPr lang="en-US" altLang="zh-CN" sz="1400" dirty="0">
                <a:latin typeface="Times New Roman" panose="02020603050405020304" pitchFamily="18" charset="0"/>
                <a:cs typeface="Times New Roman" panose="02020603050405020304" pitchFamily="18" charset="0"/>
              </a:rPr>
              <a:t>Therefore, Multiple regression model</a:t>
            </a:r>
            <a:endParaRPr lang="en-US" altLang="zh-CN" sz="1800" dirty="0">
              <a:latin typeface="Times New Roman" panose="02020603050405020304" pitchFamily="18" charset="0"/>
              <a:cs typeface="Times New Roman" panose="02020603050405020304" pitchFamily="18" charset="0"/>
            </a:endParaRPr>
          </a:p>
        </p:txBody>
      </p:sp>
      <p:pic>
        <p:nvPicPr>
          <p:cNvPr id="3" name="Picture 3"/>
          <p:cNvPicPr>
            <a:picLocks noChangeAspect="1" noChangeArrowheads="1"/>
          </p:cNvPicPr>
          <p:nvPr/>
        </p:nvPicPr>
        <p:blipFill>
          <a:blip r:embed="rId3" cstate="print"/>
          <a:srcRect/>
          <a:stretch>
            <a:fillRect/>
          </a:stretch>
        </p:blipFill>
        <p:spPr bwMode="auto">
          <a:xfrm>
            <a:off x="581025" y="4860903"/>
            <a:ext cx="6696744" cy="650754"/>
          </a:xfrm>
          <a:prstGeom prst="rect">
            <a:avLst/>
          </a:prstGeom>
          <a:noFill/>
          <a:ln w="9525">
            <a:noFill/>
            <a:miter lim="800000"/>
            <a:headEnd/>
            <a:tailEnd/>
          </a:ln>
        </p:spPr>
      </p:pic>
      <p:pic>
        <p:nvPicPr>
          <p:cNvPr id="4" name="Picture 3"/>
          <p:cNvPicPr>
            <a:picLocks noChangeAspect="1" noChangeArrowheads="1"/>
          </p:cNvPicPr>
          <p:nvPr/>
        </p:nvPicPr>
        <p:blipFill>
          <a:blip r:embed="rId4" cstate="print"/>
          <a:srcRect/>
          <a:stretch>
            <a:fillRect/>
          </a:stretch>
        </p:blipFill>
        <p:spPr bwMode="auto">
          <a:xfrm>
            <a:off x="509389" y="5615075"/>
            <a:ext cx="6768380" cy="664847"/>
          </a:xfrm>
          <a:prstGeom prst="rect">
            <a:avLst/>
          </a:prstGeom>
          <a:noFill/>
          <a:ln w="9525">
            <a:noFill/>
            <a:miter lim="800000"/>
            <a:headEnd/>
            <a:tailEnd/>
          </a:ln>
        </p:spPr>
      </p:pic>
      <p:sp>
        <p:nvSpPr>
          <p:cNvPr id="7" name="标题 1">
            <a:extLst>
              <a:ext uri="{FF2B5EF4-FFF2-40B4-BE49-F238E27FC236}">
                <a16:creationId xmlns:a16="http://schemas.microsoft.com/office/drawing/2014/main" id="{22A4CE4F-24E1-4E1A-A64A-6ECEC8283DFE}"/>
              </a:ext>
            </a:extLst>
          </p:cNvPr>
          <p:cNvSpPr>
            <a:spLocks noGrp="1"/>
          </p:cNvSpPr>
          <p:nvPr>
            <p:ph type="title"/>
          </p:nvPr>
        </p:nvSpPr>
        <p:spPr>
          <a:xfrm>
            <a:off x="581025" y="687388"/>
            <a:ext cx="7989888" cy="1082675"/>
          </a:xfrm>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endParaRPr lang="en-US" altLang="zh-CN" sz="2800" spc="-6" dirty="0">
              <a:latin typeface="Times New Roman"/>
              <a:cs typeface="Times New Roman"/>
            </a:endParaRPr>
          </a:p>
        </p:txBody>
      </p:sp>
    </p:spTree>
    <p:extLst>
      <p:ext uri="{BB962C8B-B14F-4D97-AF65-F5344CB8AC3E}">
        <p14:creationId xmlns:p14="http://schemas.microsoft.com/office/powerpoint/2010/main" val="398631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endParaRPr lang="en-US" altLang="zh-CN" sz="2800" spc="-6" dirty="0">
              <a:latin typeface="Times New Roman"/>
              <a:cs typeface="Times New Roman"/>
            </a:endParaRPr>
          </a:p>
        </p:txBody>
      </p:sp>
      <p:sp>
        <p:nvSpPr>
          <p:cNvPr id="10" name="文本框 9">
            <a:extLst>
              <a:ext uri="{FF2B5EF4-FFF2-40B4-BE49-F238E27FC236}">
                <a16:creationId xmlns:a16="http://schemas.microsoft.com/office/drawing/2014/main" id="{9E8E742D-1CAD-4A72-952D-7A6B26514666}"/>
              </a:ext>
            </a:extLst>
          </p:cNvPr>
          <p:cNvSpPr txBox="1"/>
          <p:nvPr/>
        </p:nvSpPr>
        <p:spPr>
          <a:xfrm>
            <a:off x="419100" y="2133600"/>
            <a:ext cx="8305800" cy="4254819"/>
          </a:xfrm>
          <a:prstGeom prst="rect">
            <a:avLst/>
          </a:prstGeom>
          <a:noFill/>
        </p:spPr>
        <p:txBody>
          <a:bodyPr wrap="square">
            <a:spAutoFit/>
          </a:bodyPr>
          <a:lstStyle/>
          <a:p>
            <a:pPr marL="285750" indent="-285750" eaLnBrk="1" hangingPunct="1">
              <a:lnSpc>
                <a:spcPct val="15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Interpreting the Regression Equation</a:t>
            </a:r>
          </a:p>
          <a:p>
            <a:pPr lvl="1" eaLnBrk="1" hangingPunct="1">
              <a:lnSpc>
                <a:spcPct val="150000"/>
              </a:lnSpc>
            </a:pPr>
            <a:endParaRPr lang="en-US" altLang="zh-CN" sz="1400" dirty="0">
              <a:latin typeface="Times New Roman" panose="02020603050405020304" pitchFamily="18" charset="0"/>
              <a:cs typeface="Times New Roman" panose="02020603050405020304" pitchFamily="18" charset="0"/>
            </a:endParaRPr>
          </a:p>
          <a:p>
            <a:pPr lvl="1" eaLnBrk="1" hangingPunct="1">
              <a:lnSpc>
                <a:spcPct val="150000"/>
              </a:lnSpc>
            </a:pPr>
            <a:endParaRPr lang="en-US" altLang="zh-CN" sz="1400" dirty="0">
              <a:latin typeface="Times New Roman" panose="02020603050405020304" pitchFamily="18" charset="0"/>
              <a:cs typeface="Times New Roman" panose="02020603050405020304" pitchFamily="18" charset="0"/>
            </a:endParaRPr>
          </a:p>
          <a:p>
            <a:pPr marL="742950" lvl="1" indent="-285750" eaLnBrk="1" hangingPunct="1">
              <a:lnSpc>
                <a:spcPct val="15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b1 and b2 have </a:t>
            </a:r>
            <a:r>
              <a:rPr lang="en-US" altLang="zh-CN" sz="1400" b="1" dirty="0">
                <a:latin typeface="Times New Roman" panose="02020603050405020304" pitchFamily="18" charset="0"/>
                <a:cs typeface="Times New Roman" panose="02020603050405020304" pitchFamily="18" charset="0"/>
              </a:rPr>
              <a:t>partial effect</a:t>
            </a:r>
            <a:r>
              <a:rPr lang="en-US" altLang="zh-CN" sz="1400" dirty="0">
                <a:latin typeface="Times New Roman" panose="02020603050405020304" pitchFamily="18" charset="0"/>
                <a:cs typeface="Times New Roman" panose="02020603050405020304" pitchFamily="18" charset="0"/>
              </a:rPr>
              <a:t>, or </a:t>
            </a:r>
            <a:r>
              <a:rPr lang="en-US" altLang="zh-CN" sz="1400" b="1" dirty="0">
                <a:latin typeface="Times New Roman" panose="02020603050405020304" pitchFamily="18" charset="0"/>
                <a:cs typeface="Times New Roman" panose="02020603050405020304" pitchFamily="18" charset="0"/>
              </a:rPr>
              <a:t>ceteris paribus</a:t>
            </a:r>
            <a:r>
              <a:rPr lang="en-US" altLang="zh-CN" sz="1400" dirty="0">
                <a:latin typeface="Times New Roman" panose="02020603050405020304" pitchFamily="18" charset="0"/>
                <a:cs typeface="Times New Roman" panose="02020603050405020304" pitchFamily="18" charset="0"/>
              </a:rPr>
              <a:t>, interpretations. </a:t>
            </a:r>
          </a:p>
          <a:p>
            <a:pPr lvl="2" eaLnBrk="1" hangingPunct="1">
              <a:lnSpc>
                <a:spcPct val="150000"/>
              </a:lnSpc>
            </a:pPr>
            <a:r>
              <a:rPr lang="en-US" altLang="zh-CN" sz="1400" dirty="0">
                <a:latin typeface="Times New Roman" panose="02020603050405020304" pitchFamily="18" charset="0"/>
                <a:cs typeface="Times New Roman" panose="02020603050405020304" pitchFamily="18" charset="0"/>
              </a:rPr>
              <a:t>E(y|x1,x2) is partial derivative of x1(</a:t>
            </a:r>
            <a:r>
              <a:rPr lang="en-US" altLang="zh-CN" sz="1400" dirty="0" err="1">
                <a:latin typeface="Times New Roman" panose="02020603050405020304" pitchFamily="18" charset="0"/>
                <a:cs typeface="Times New Roman" panose="02020603050405020304" pitchFamily="18" charset="0"/>
              </a:rPr>
              <a:t>xk</a:t>
            </a:r>
            <a:r>
              <a:rPr lang="en-US" altLang="zh-CN" sz="1400" dirty="0">
                <a:latin typeface="Times New Roman" panose="02020603050405020304" pitchFamily="18" charset="0"/>
                <a:cs typeface="Times New Roman" panose="02020603050405020304" pitchFamily="18" charset="0"/>
              </a:rPr>
              <a:t>)</a:t>
            </a:r>
          </a:p>
          <a:p>
            <a:pPr lvl="2" eaLnBrk="1" hangingPunct="1">
              <a:lnSpc>
                <a:spcPct val="150000"/>
              </a:lnSpc>
            </a:pPr>
            <a:r>
              <a:rPr lang="en-US" altLang="zh-CN" sz="1400" dirty="0">
                <a:latin typeface="Times New Roman" panose="02020603050405020304" pitchFamily="18" charset="0"/>
                <a:cs typeface="Times New Roman" panose="02020603050405020304" pitchFamily="18" charset="0"/>
              </a:rPr>
              <a:t>i.e., Y=wage X: x1 education, gender, IQ</a:t>
            </a:r>
          </a:p>
          <a:p>
            <a:pPr marL="742950" lvl="1" indent="-285750" eaLnBrk="1" hangingPunct="1">
              <a:lnSpc>
                <a:spcPct val="15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If x1 and x2 are related, what is the partial effect?</a:t>
            </a:r>
          </a:p>
          <a:p>
            <a:pPr lvl="2" eaLnBrk="1" hangingPunct="1">
              <a:lnSpc>
                <a:spcPct val="150000"/>
              </a:lnSpc>
            </a:pPr>
            <a:r>
              <a:rPr lang="en-US" altLang="zh-CN" sz="1400" dirty="0">
                <a:latin typeface="Times New Roman" panose="02020603050405020304" pitchFamily="18" charset="0"/>
                <a:cs typeface="Times New Roman" panose="02020603050405020304" pitchFamily="18" charset="0"/>
              </a:rPr>
              <a:t>Even if x1 and x2 are statistically correlated, but we can still study two people/observation: with the same x2, but different x1.</a:t>
            </a:r>
          </a:p>
          <a:p>
            <a:pPr marL="742950" lvl="1" indent="-285750" eaLnBrk="1" hangingPunct="1">
              <a:lnSpc>
                <a:spcPct val="15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If we put x2 to u, then we cannot have partial effect to analyze the effect of x1 on y. </a:t>
            </a:r>
          </a:p>
          <a:p>
            <a:pPr marL="742950" lvl="1" indent="-285750" eaLnBrk="1" hangingPunct="1">
              <a:lnSpc>
                <a:spcPct val="150000"/>
              </a:lnSpc>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eaLnBrk="1" hangingPunct="1">
              <a:lnSpc>
                <a:spcPct val="150000"/>
              </a:lnSpc>
            </a:pPr>
            <a:r>
              <a:rPr lang="en-US" altLang="zh-CN" sz="1400" dirty="0">
                <a:latin typeface="Times New Roman" panose="02020603050405020304" pitchFamily="18" charset="0"/>
                <a:cs typeface="Times New Roman" panose="02020603050405020304" pitchFamily="18" charset="0"/>
              </a:rPr>
              <a:t>In the model 3.6, the betas are not specified,  and therefore we need to estimate the results using Python (or </a:t>
            </a:r>
            <a:r>
              <a:rPr lang="en-US" altLang="zh-CN" sz="1400" dirty="0" err="1">
                <a:latin typeface="Times New Roman" panose="02020603050405020304" pitchFamily="18" charset="0"/>
                <a:cs typeface="Times New Roman" panose="02020603050405020304" pitchFamily="18" charset="0"/>
              </a:rPr>
              <a:t>stata</a:t>
            </a:r>
            <a:r>
              <a:rPr lang="en-US" altLang="zh-CN" sz="1400" dirty="0">
                <a:latin typeface="Times New Roman" panose="02020603050405020304" pitchFamily="18" charset="0"/>
                <a:cs typeface="Times New Roman" panose="02020603050405020304" pitchFamily="18" charset="0"/>
              </a:rPr>
              <a:t>) and actual data.</a:t>
            </a:r>
          </a:p>
        </p:txBody>
      </p:sp>
      <p:pic>
        <p:nvPicPr>
          <p:cNvPr id="11" name="Picture 3">
            <a:extLst>
              <a:ext uri="{FF2B5EF4-FFF2-40B4-BE49-F238E27FC236}">
                <a16:creationId xmlns:a16="http://schemas.microsoft.com/office/drawing/2014/main" id="{A5BD6BCA-F686-4FB6-A77D-534D5197EADB}"/>
              </a:ext>
            </a:extLst>
          </p:cNvPr>
          <p:cNvPicPr>
            <a:picLocks noChangeAspect="1" noChangeArrowheads="1"/>
          </p:cNvPicPr>
          <p:nvPr/>
        </p:nvPicPr>
        <p:blipFill>
          <a:blip r:embed="rId2" cstate="print"/>
          <a:srcRect/>
          <a:stretch>
            <a:fillRect/>
          </a:stretch>
        </p:blipFill>
        <p:spPr bwMode="auto">
          <a:xfrm>
            <a:off x="581025" y="2590800"/>
            <a:ext cx="6394245" cy="621359"/>
          </a:xfrm>
          <a:prstGeom prst="rect">
            <a:avLst/>
          </a:prstGeom>
          <a:noFill/>
          <a:ln w="9525">
            <a:noFill/>
            <a:miter lim="800000"/>
            <a:headEnd/>
            <a:tailEnd/>
          </a:ln>
        </p:spPr>
      </p:pic>
    </p:spTree>
    <p:extLst>
      <p:ext uri="{BB962C8B-B14F-4D97-AF65-F5344CB8AC3E}">
        <p14:creationId xmlns:p14="http://schemas.microsoft.com/office/powerpoint/2010/main" val="386234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endParaRPr lang="en-US" altLang="zh-CN" sz="2800" spc="-6" dirty="0">
              <a:latin typeface="Times New Roman"/>
              <a:cs typeface="Times New Roman"/>
            </a:endParaRPr>
          </a:p>
        </p:txBody>
      </p:sp>
      <p:pic>
        <p:nvPicPr>
          <p:cNvPr id="4" name="图片 3">
            <a:extLst>
              <a:ext uri="{FF2B5EF4-FFF2-40B4-BE49-F238E27FC236}">
                <a16:creationId xmlns:a16="http://schemas.microsoft.com/office/drawing/2014/main" id="{37E2023E-7254-4D20-8DFF-2EA3633386A7}"/>
              </a:ext>
            </a:extLst>
          </p:cNvPr>
          <p:cNvPicPr>
            <a:picLocks noChangeAspect="1"/>
          </p:cNvPicPr>
          <p:nvPr/>
        </p:nvPicPr>
        <p:blipFill>
          <a:blip r:embed="rId2"/>
          <a:stretch>
            <a:fillRect/>
          </a:stretch>
        </p:blipFill>
        <p:spPr>
          <a:xfrm>
            <a:off x="496093" y="2438400"/>
            <a:ext cx="8151813" cy="2899827"/>
          </a:xfrm>
          <a:prstGeom prst="rect">
            <a:avLst/>
          </a:prstGeom>
        </p:spPr>
      </p:pic>
    </p:spTree>
    <p:extLst>
      <p:ext uri="{BB962C8B-B14F-4D97-AF65-F5344CB8AC3E}">
        <p14:creationId xmlns:p14="http://schemas.microsoft.com/office/powerpoint/2010/main" val="122929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pPr marL="14111" marR="5644" algn="just">
              <a:lnSpc>
                <a:spcPct val="114999"/>
              </a:lnSpc>
              <a:buClr>
                <a:srgbClr val="903062"/>
              </a:buClr>
              <a:buSzPct val="90625"/>
              <a:tabLst>
                <a:tab pos="395107" algn="l"/>
              </a:tabLst>
            </a:pPr>
            <a:r>
              <a:rPr lang="en-US" altLang="zh-CN" sz="2800" spc="-6" dirty="0">
                <a:latin typeface="Times New Roman"/>
                <a:cs typeface="Times New Roman"/>
              </a:rPr>
              <a:t>1 overview of </a:t>
            </a:r>
            <a:r>
              <a:rPr lang="en-US" altLang="zh-CN" sz="2800" spc="-6" dirty="0" err="1">
                <a:latin typeface="Times New Roman"/>
                <a:cs typeface="Times New Roman"/>
              </a:rPr>
              <a:t>ols</a:t>
            </a:r>
            <a:r>
              <a:rPr lang="en-US" altLang="zh-CN" spc="-6" dirty="0">
                <a:latin typeface="Times New Roman"/>
                <a:cs typeface="Times New Roman"/>
              </a:rPr>
              <a:t> - ASSUMPTION</a:t>
            </a:r>
            <a:endParaRPr lang="en-US" altLang="zh-CN" sz="2800" spc="-6" dirty="0">
              <a:latin typeface="Times New Roman"/>
              <a:cs typeface="Times New Roman"/>
            </a:endParaRPr>
          </a:p>
        </p:txBody>
      </p:sp>
      <p:pic>
        <p:nvPicPr>
          <p:cNvPr id="9" name="图片 8">
            <a:extLst>
              <a:ext uri="{FF2B5EF4-FFF2-40B4-BE49-F238E27FC236}">
                <a16:creationId xmlns:a16="http://schemas.microsoft.com/office/drawing/2014/main" id="{42B1754B-478E-4548-B304-5AD19D743C1F}"/>
              </a:ext>
            </a:extLst>
          </p:cNvPr>
          <p:cNvPicPr>
            <a:picLocks noChangeAspect="1"/>
          </p:cNvPicPr>
          <p:nvPr/>
        </p:nvPicPr>
        <p:blipFill>
          <a:blip r:embed="rId2"/>
          <a:stretch>
            <a:fillRect/>
          </a:stretch>
        </p:blipFill>
        <p:spPr>
          <a:xfrm>
            <a:off x="577056" y="2209800"/>
            <a:ext cx="7989888" cy="4173359"/>
          </a:xfrm>
          <a:prstGeom prst="rect">
            <a:avLst/>
          </a:prstGeom>
        </p:spPr>
      </p:pic>
    </p:spTree>
    <p:extLst>
      <p:ext uri="{BB962C8B-B14F-4D97-AF65-F5344CB8AC3E}">
        <p14:creationId xmlns:p14="http://schemas.microsoft.com/office/powerpoint/2010/main" val="3908228540"/>
      </p:ext>
    </p:extLst>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1"/>
          </a:extrusionClr>
        </a:sp3d>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1"/>
          </a:extrusionClr>
        </a:sp3d>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红利">
  <a:themeElements>
    <a:clrScheme name="红利">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1013</TotalTime>
  <Words>2448</Words>
  <Application>Microsoft Office PowerPoint</Application>
  <PresentationFormat>全屏显示(4:3)</PresentationFormat>
  <Paragraphs>362</Paragraphs>
  <Slides>55</Slides>
  <Notes>3</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55</vt:i4>
      </vt:variant>
    </vt:vector>
  </HeadingPairs>
  <TitlesOfParts>
    <vt:vector size="66" baseType="lpstr">
      <vt:lpstr>华文中宋</vt:lpstr>
      <vt:lpstr>隶书</vt:lpstr>
      <vt:lpstr>宋体</vt:lpstr>
      <vt:lpstr>Arial</vt:lpstr>
      <vt:lpstr>Gill Sans MT</vt:lpstr>
      <vt:lpstr>Times New Roman</vt:lpstr>
      <vt:lpstr>Wingdings 2</vt:lpstr>
      <vt:lpstr>1_Default Design</vt:lpstr>
      <vt:lpstr>红利</vt:lpstr>
      <vt:lpstr>Equation</vt:lpstr>
      <vt:lpstr>位图图像</vt:lpstr>
      <vt:lpstr>Chapter 3.  Overview of Ols</vt:lpstr>
      <vt:lpstr>oUTLINE</vt:lpstr>
      <vt:lpstr>1 overview of ols</vt:lpstr>
      <vt:lpstr>1 overview of ols</vt:lpstr>
      <vt:lpstr>1 Summary Statistics</vt:lpstr>
      <vt:lpstr>1 overview of ols</vt:lpstr>
      <vt:lpstr>1 overview of ols</vt:lpstr>
      <vt:lpstr>1 overview of ols</vt:lpstr>
      <vt:lpstr>1 overview of ols - ASSUMPTION</vt:lpstr>
      <vt:lpstr>1 overview of ols - ASSUMPTION</vt:lpstr>
      <vt:lpstr>1 overview of ols - ASSUMPTION</vt:lpstr>
      <vt:lpstr>1 overview of ols - Formula</vt:lpstr>
      <vt:lpstr>1 overview of ols - Beta</vt:lpstr>
      <vt:lpstr>1 overview of ols - distribution</vt:lpstr>
      <vt:lpstr>1 overview of ols - distribution</vt:lpstr>
      <vt:lpstr>1 overview of ols – R2</vt:lpstr>
      <vt:lpstr>1 overview of ols – R2</vt:lpstr>
      <vt:lpstr>2 FAQ of OLS</vt:lpstr>
      <vt:lpstr>2 FAQ of OLS</vt:lpstr>
      <vt:lpstr>2.1 Format of OLS results</vt:lpstr>
      <vt:lpstr>2.1 Format of OLS results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event study intro</vt:lpstr>
      <vt:lpstr>4 event study intro</vt:lpstr>
      <vt:lpstr>4.1 Define the event</vt:lpstr>
      <vt:lpstr>4.1 Define the event</vt:lpstr>
      <vt:lpstr>4.2 collecting data</vt:lpstr>
      <vt:lpstr>4.3 abnormal return estimation</vt:lpstr>
      <vt:lpstr>4.3 abnormal return estimation</vt:lpstr>
      <vt:lpstr>4.3 abnormal return estimation</vt:lpstr>
      <vt:lpstr>4.3 abnormal return estimation</vt:lpstr>
      <vt:lpstr>4.4 Statistical test and regression</vt:lpstr>
      <vt:lpstr>4.4 Statistical test and regression</vt:lpstr>
      <vt:lpstr>4.4 Statistical test and regression</vt:lpstr>
    </vt:vector>
  </TitlesOfParts>
  <Company>University of Tampa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Financial Statements</dc:title>
  <dc:creator>Kent P. Ragan</dc:creator>
  <cp:lastModifiedBy>admin</cp:lastModifiedBy>
  <cp:revision>337</cp:revision>
  <cp:lastPrinted>1601-01-01T00:00:00Z</cp:lastPrinted>
  <dcterms:created xsi:type="dcterms:W3CDTF">2000-08-09T23:59:09Z</dcterms:created>
  <dcterms:modified xsi:type="dcterms:W3CDTF">2023-09-14T01:06:40Z</dcterms:modified>
</cp:coreProperties>
</file>